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6"/>
  </p:notesMasterIdLst>
  <p:sldIdLst>
    <p:sldId id="256" r:id="rId2"/>
    <p:sldId id="257" r:id="rId3"/>
    <p:sldId id="258" r:id="rId4"/>
    <p:sldId id="264" r:id="rId5"/>
    <p:sldId id="259" r:id="rId6"/>
    <p:sldId id="263" r:id="rId7"/>
    <p:sldId id="359" r:id="rId8"/>
    <p:sldId id="358" r:id="rId9"/>
    <p:sldId id="363" r:id="rId10"/>
    <p:sldId id="360" r:id="rId11"/>
    <p:sldId id="364" r:id="rId12"/>
    <p:sldId id="361" r:id="rId13"/>
    <p:sldId id="362" r:id="rId14"/>
    <p:sldId id="357" r:id="rId15"/>
  </p:sldIdLst>
  <p:sldSz cx="18288000" cy="10287000"/>
  <p:notesSz cx="6858000" cy="9144000"/>
  <p:embeddedFontLst>
    <p:embeddedFont>
      <p:font typeface="Calibri" panose="020F0502020204030204" pitchFamily="34" charset="0"/>
      <p:regular r:id="rId17"/>
      <p:bold r:id="rId18"/>
      <p:italic r:id="rId19"/>
      <p:boldItalic r:id="rId20"/>
    </p:embeddedFont>
    <p:embeddedFont>
      <p:font typeface="Bell MT" panose="02020503060305020303" pitchFamily="18" charset="0"/>
      <p:regular r:id="rId21"/>
      <p:bold r:id="rId22"/>
      <p:italic r:id="rId23"/>
    </p:embeddedFont>
    <p:embeddedFont>
      <p:font typeface="Tahoma" panose="020B0604030504040204" pitchFamily="34" charset="0"/>
      <p:regular r:id="rId24"/>
      <p:bold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88" userDrawn="1">
          <p15:clr>
            <a:srgbClr val="A4A3A4"/>
          </p15:clr>
        </p15:guide>
        <p15:guide id="2" pos="292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KII DF" initials="VD" lastIdx="34" clrIdx="0">
    <p:extLst>
      <p:ext uri="{19B8F6BF-5375-455C-9EA6-DF929625EA0E}">
        <p15:presenceInfo xmlns:p15="http://schemas.microsoft.com/office/powerpoint/2012/main" userId="VKII DF"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083E6E3-FA7D-4D7B-A595-EF9225AFEA82}" styleName="Style léger 1 - Accentuation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8D230F3-CF80-4859-8CE7-A43EE81993B5}" styleName="Style léger 1 - Accentuation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2838BEF-8BB2-4498-84A7-C5851F593DF1}" styleName="Style moyen 4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9984" autoAdjust="0"/>
    <p:restoredTop sz="90196" autoAdjust="0"/>
  </p:normalViewPr>
  <p:slideViewPr>
    <p:cSldViewPr>
      <p:cViewPr varScale="1">
        <p:scale>
          <a:sx n="34" d="100"/>
          <a:sy n="34" d="100"/>
        </p:scale>
        <p:origin x="132" y="294"/>
      </p:cViewPr>
      <p:guideLst>
        <p:guide orient="horz" pos="2088"/>
        <p:guide pos="2928"/>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61AAF9-57BB-4F5B-BB2A-797B04B92ACA}" type="datetimeFigureOut">
              <a:rPr lang="en-US" smtClean="0"/>
              <a:t>8/26/2026</a:t>
            </a:fld>
            <a:endParaRPr lang="en-US"/>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CC5410-56A6-42DB-95E7-0C64647ADD5E}" type="slidenum">
              <a:rPr lang="en-US" smtClean="0"/>
              <a:t>‹N°›</a:t>
            </a:fld>
            <a:endParaRPr lang="en-US"/>
          </a:p>
        </p:txBody>
      </p:sp>
    </p:spTree>
    <p:extLst>
      <p:ext uri="{BB962C8B-B14F-4D97-AF65-F5344CB8AC3E}">
        <p14:creationId xmlns:p14="http://schemas.microsoft.com/office/powerpoint/2010/main" val="1969523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4.png"/><Relationship Id="rId7" Type="http://schemas.openxmlformats.org/officeDocument/2006/relationships/image" Target="../media/image10.jp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3.jpe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4.png"/><Relationship Id="rId7" Type="http://schemas.openxmlformats.org/officeDocument/2006/relationships/image" Target="../media/image14.jp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6.png"/><Relationship Id="rId10" Type="http://schemas.openxmlformats.org/officeDocument/2006/relationships/image" Target="../media/image17.jpg"/><Relationship Id="rId4" Type="http://schemas.openxmlformats.org/officeDocument/2006/relationships/image" Target="../media/image5.png"/><Relationship Id="rId9" Type="http://schemas.openxmlformats.org/officeDocument/2006/relationships/image" Target="../media/image16.jpg"/></Relationships>
</file>

<file path=ppt/slides/_rels/slide11.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image" Target="../media/image4.png"/><Relationship Id="rId7" Type="http://schemas.openxmlformats.org/officeDocument/2006/relationships/image" Target="../media/image19.jpe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8.png"/><Relationship Id="rId4" Type="http://schemas.openxmlformats.org/officeDocument/2006/relationships/image" Target="../media/image5.png"/><Relationship Id="rId9" Type="http://schemas.openxmlformats.org/officeDocument/2006/relationships/image" Target="../media/image21.jpg"/></Relationships>
</file>

<file path=ppt/slides/_rels/slide12.xml.rels><?xml version="1.0" encoding="UTF-8" standalone="yes"?>
<Relationships xmlns="http://schemas.openxmlformats.org/package/2006/relationships"><Relationship Id="rId8" Type="http://schemas.openxmlformats.org/officeDocument/2006/relationships/image" Target="../media/image24.jpg"/><Relationship Id="rId3" Type="http://schemas.openxmlformats.org/officeDocument/2006/relationships/image" Target="../media/image4.png"/><Relationship Id="rId7" Type="http://schemas.openxmlformats.org/officeDocument/2006/relationships/image" Target="../media/image23.jpe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22.png"/><Relationship Id="rId4" Type="http://schemas.openxmlformats.org/officeDocument/2006/relationships/image" Target="../media/image5.png"/><Relationship Id="rId9" Type="http://schemas.openxmlformats.org/officeDocument/2006/relationships/image" Target="../media/image25.jpg"/></Relationships>
</file>

<file path=ppt/slides/_rels/slide13.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image" Target="../media/image4.png"/><Relationship Id="rId7" Type="http://schemas.openxmlformats.org/officeDocument/2006/relationships/image" Target="../media/image26.jp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28.jp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7"/>
          <p:cNvSpPr txBox="1"/>
          <p:nvPr/>
        </p:nvSpPr>
        <p:spPr>
          <a:xfrm>
            <a:off x="533400" y="2792531"/>
            <a:ext cx="17094947" cy="1246495"/>
          </a:xfrm>
          <a:prstGeom prst="rect">
            <a:avLst/>
          </a:prstGeom>
        </p:spPr>
        <p:txBody>
          <a:bodyPr lIns="0" tIns="0" rIns="0" bIns="0" rtlCol="0" anchor="t">
            <a:spAutoFit/>
          </a:bodyPr>
          <a:lstStyle/>
          <a:p>
            <a:pPr algn="ctr">
              <a:lnSpc>
                <a:spcPct val="150000"/>
              </a:lnSpc>
            </a:pPr>
            <a:r>
              <a:rPr lang="en-US" b="1" spc="443" dirty="0" smtClean="0">
                <a:solidFill>
                  <a:srgbClr val="00B050"/>
                </a:solidFill>
                <a:latin typeface="Times New Roman" panose="02020603050405020304" pitchFamily="18" charset="0"/>
                <a:ea typeface="Tahoma" panose="020B0604030504040204" pitchFamily="34" charset="0"/>
                <a:cs typeface="Times New Roman" panose="02020603050405020304" pitchFamily="18" charset="0"/>
                <a:sym typeface="TT Hoves"/>
              </a:rPr>
              <a:t>RAPPORT DE MISE EN OEUVRE DU PROJET: </a:t>
            </a:r>
            <a:r>
              <a:rPr lang="fr-FR" b="1" spc="443" dirty="0">
                <a:solidFill>
                  <a:srgbClr val="00B050"/>
                </a:solidFill>
                <a:latin typeface="Times New Roman" panose="02020603050405020304" pitchFamily="18" charset="0"/>
                <a:ea typeface="Tahoma" panose="020B0604030504040204" pitchFamily="34" charset="0"/>
                <a:cs typeface="Times New Roman" panose="02020603050405020304" pitchFamily="18" charset="0"/>
                <a:sym typeface="TT Hoves"/>
              </a:rPr>
              <a:t>Mise en place de trois unités communautaires de production d’engrais liquide biologique à base de biomasse végétale pour la promotion d'une agriculture durable dans les localités </a:t>
            </a:r>
            <a:r>
              <a:rPr lang="fr-FR" b="1" spc="443" dirty="0" smtClean="0">
                <a:solidFill>
                  <a:srgbClr val="00B050"/>
                </a:solidFill>
                <a:latin typeface="Times New Roman" panose="02020603050405020304" pitchFamily="18" charset="0"/>
                <a:ea typeface="Tahoma" panose="020B0604030504040204" pitchFamily="34" charset="0"/>
                <a:cs typeface="Times New Roman" panose="02020603050405020304" pitchFamily="18" charset="0"/>
                <a:sym typeface="TT Hoves"/>
              </a:rPr>
              <a:t>SONG BASSONG dans </a:t>
            </a:r>
            <a:r>
              <a:rPr lang="fr-FR" b="1" spc="443" dirty="0">
                <a:solidFill>
                  <a:srgbClr val="00B050"/>
                </a:solidFill>
                <a:latin typeface="Times New Roman" panose="02020603050405020304" pitchFamily="18" charset="0"/>
                <a:ea typeface="Tahoma" panose="020B0604030504040204" pitchFamily="34" charset="0"/>
                <a:cs typeface="Times New Roman" panose="02020603050405020304" pitchFamily="18" charset="0"/>
                <a:sym typeface="TT Hoves"/>
              </a:rPr>
              <a:t>la Commune </a:t>
            </a:r>
            <a:r>
              <a:rPr lang="fr-FR" b="1" spc="443" dirty="0" smtClean="0">
                <a:solidFill>
                  <a:srgbClr val="00B050"/>
                </a:solidFill>
                <a:latin typeface="Times New Roman" panose="02020603050405020304" pitchFamily="18" charset="0"/>
                <a:ea typeface="Tahoma" panose="020B0604030504040204" pitchFamily="34" charset="0"/>
                <a:cs typeface="Times New Roman" panose="02020603050405020304" pitchFamily="18" charset="0"/>
                <a:sym typeface="TT Hoves"/>
              </a:rPr>
              <a:t>ESEKA, </a:t>
            </a:r>
            <a:r>
              <a:rPr lang="fr-FR" b="1" spc="443" dirty="0">
                <a:solidFill>
                  <a:srgbClr val="00B050"/>
                </a:solidFill>
                <a:latin typeface="Times New Roman" panose="02020603050405020304" pitchFamily="18" charset="0"/>
                <a:ea typeface="Tahoma" panose="020B0604030504040204" pitchFamily="34" charset="0"/>
                <a:cs typeface="Times New Roman" panose="02020603050405020304" pitchFamily="18" charset="0"/>
                <a:sym typeface="TT Hoves"/>
              </a:rPr>
              <a:t>de NDOKOK et SEPPE dans la Commune d’Edéa.</a:t>
            </a:r>
            <a:endParaRPr lang="en-US" b="1" spc="443" dirty="0">
              <a:solidFill>
                <a:srgbClr val="00B050"/>
              </a:solidFill>
              <a:latin typeface="Times New Roman" panose="02020603050405020304" pitchFamily="18" charset="0"/>
              <a:ea typeface="Tahoma" panose="020B0604030504040204" pitchFamily="34" charset="0"/>
              <a:cs typeface="Times New Roman" panose="02020603050405020304" pitchFamily="18" charset="0"/>
              <a:sym typeface="TT Hoves"/>
            </a:endParaRPr>
          </a:p>
        </p:txBody>
      </p:sp>
      <p:pic>
        <p:nvPicPr>
          <p:cNvPr id="10" name="Image 9"/>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2019" y="73369"/>
            <a:ext cx="17068800" cy="2324100"/>
          </a:xfrm>
          <a:prstGeom prst="rect">
            <a:avLst/>
          </a:prstGeom>
          <a:noFill/>
          <a:ln>
            <a:noFill/>
          </a:ln>
        </p:spPr>
      </p:pic>
      <p:sp>
        <p:nvSpPr>
          <p:cNvPr id="9" name="Rectangle 8"/>
          <p:cNvSpPr/>
          <p:nvPr/>
        </p:nvSpPr>
        <p:spPr>
          <a:xfrm>
            <a:off x="2305050" y="9618335"/>
            <a:ext cx="13144500" cy="646331"/>
          </a:xfrm>
          <a:prstGeom prst="rect">
            <a:avLst/>
          </a:prstGeom>
        </p:spPr>
        <p:txBody>
          <a:bodyPr wrap="square">
            <a:spAutoFit/>
          </a:bodyPr>
          <a:lstStyle/>
          <a:p>
            <a:pPr algn="ctr">
              <a:spcAft>
                <a:spcPts val="0"/>
              </a:spcAft>
            </a:pPr>
            <a:r>
              <a:rPr lang="fr-FR" dirty="0" err="1">
                <a:latin typeface="Times New Roman" panose="02020603050405020304" pitchFamily="18" charset="0"/>
                <a:ea typeface="Calibri" panose="020F0502020204030204" pitchFamily="34" charset="0"/>
                <a:cs typeface="Times New Roman" panose="02020603050405020304" pitchFamily="18" charset="0"/>
              </a:rPr>
              <a:t>Tèl</a:t>
            </a:r>
            <a:r>
              <a:rPr lang="fr-FR" dirty="0">
                <a:latin typeface="Times New Roman" panose="02020603050405020304" pitchFamily="18" charset="0"/>
                <a:ea typeface="Calibri" panose="020F0502020204030204" pitchFamily="34" charset="0"/>
                <a:cs typeface="Times New Roman" panose="02020603050405020304" pitchFamily="18" charset="0"/>
              </a:rPr>
              <a:t> : +237 659491526 //680131271 / Email : lesjaddes10@gmail.com / Facebook: </a:t>
            </a:r>
            <a:r>
              <a:rPr lang="fr-FR" dirty="0" err="1">
                <a:latin typeface="Times New Roman" panose="02020603050405020304" pitchFamily="18" charset="0"/>
                <a:ea typeface="Calibri" panose="020F0502020204030204" pitchFamily="34" charset="0"/>
                <a:cs typeface="Times New Roman" panose="02020603050405020304" pitchFamily="18" charset="0"/>
              </a:rPr>
              <a:t>lesjadd</a:t>
            </a:r>
            <a:r>
              <a:rPr lang="fr-FR" dirty="0">
                <a:latin typeface="Times New Roman" panose="02020603050405020304" pitchFamily="18" charset="0"/>
                <a:ea typeface="Calibri" panose="020F0502020204030204" pitchFamily="34" charset="0"/>
                <a:cs typeface="Times New Roman" panose="02020603050405020304" pitchFamily="18" charset="0"/>
              </a:rPr>
              <a:t> / Twitter : </a:t>
            </a:r>
            <a:r>
              <a:rPr lang="fr-FR" dirty="0" err="1">
                <a:latin typeface="Times New Roman" panose="02020603050405020304" pitchFamily="18" charset="0"/>
                <a:ea typeface="Calibri" panose="020F0502020204030204" pitchFamily="34" charset="0"/>
                <a:cs typeface="Times New Roman" panose="02020603050405020304" pitchFamily="18" charset="0"/>
              </a:rPr>
              <a:t>lesjadd</a:t>
            </a:r>
            <a:endParaRPr lang="en-US" sz="2400" dirty="0">
              <a:latin typeface="Times New Roman" panose="02020603050405020304" pitchFamily="18" charset="0"/>
              <a:ea typeface="Calibri" panose="020F0502020204030204" pitchFamily="34" charset="0"/>
              <a:cs typeface="Times New Roman" panose="02020603050405020304" pitchFamily="18" charset="0"/>
            </a:endParaRPr>
          </a:p>
          <a:p>
            <a:pPr algn="ctr">
              <a:spcAft>
                <a:spcPts val="0"/>
              </a:spcAft>
            </a:pPr>
            <a:r>
              <a:rPr lang="fr-FR" dirty="0">
                <a:latin typeface="Times New Roman" panose="02020603050405020304" pitchFamily="18" charset="0"/>
                <a:ea typeface="Calibri" panose="020F0502020204030204" pitchFamily="34" charset="0"/>
                <a:cs typeface="Times New Roman" panose="02020603050405020304" pitchFamily="18" charset="0"/>
              </a:rPr>
              <a:t>Récépissé de déclaration: N° 00000706/RRDA/JO6/SAAJP/DAPP </a:t>
            </a:r>
            <a:r>
              <a:rPr lang="fr-FR" b="1" dirty="0">
                <a:latin typeface="Times New Roman" panose="02020603050405020304" pitchFamily="18" charset="0"/>
                <a:ea typeface="Calibri" panose="020F0502020204030204" pitchFamily="34" charset="0"/>
                <a:cs typeface="Times New Roman" panose="02020603050405020304" pitchFamily="18" charset="0"/>
              </a:rPr>
              <a:t>BP</a:t>
            </a:r>
            <a:r>
              <a:rPr lang="fr-FR" dirty="0">
                <a:latin typeface="Times New Roman" panose="02020603050405020304" pitchFamily="18" charset="0"/>
                <a:ea typeface="Calibri" panose="020F0502020204030204" pitchFamily="34" charset="0"/>
                <a:cs typeface="Times New Roman" panose="02020603050405020304" pitchFamily="18" charset="0"/>
              </a:rPr>
              <a:t> : 31464</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2400" y="4199780"/>
            <a:ext cx="8991600" cy="52578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4"/>
          <p:cNvSpPr txBox="1"/>
          <p:nvPr/>
        </p:nvSpPr>
        <p:spPr>
          <a:xfrm>
            <a:off x="1201189" y="2669595"/>
            <a:ext cx="14868750" cy="6841809"/>
          </a:xfrm>
          <a:prstGeom prst="rect">
            <a:avLst/>
          </a:prstGeom>
        </p:spPr>
        <p:txBody>
          <a:bodyPr wrap="square" lIns="0" tIns="0" rIns="0" bIns="0" rtlCol="0" anchor="t">
            <a:spAutoFit/>
          </a:bodyPr>
          <a:lstStyle/>
          <a:p>
            <a:pPr algn="ctr">
              <a:lnSpc>
                <a:spcPct val="200000"/>
              </a:lnSpc>
              <a:spcBef>
                <a:spcPts val="600"/>
              </a:spcBef>
              <a:spcAft>
                <a:spcPts val="600"/>
              </a:spcAft>
            </a:pPr>
            <a:r>
              <a:rPr lang="fr-FR" sz="4400" b="1" dirty="0">
                <a:solidFill>
                  <a:srgbClr val="1800AD"/>
                </a:solidFill>
                <a:latin typeface="Times New Roman" panose="02020603050405020304" pitchFamily="18" charset="0"/>
                <a:ea typeface="Tahoma" panose="020B0604030504040204" pitchFamily="34" charset="0"/>
                <a:cs typeface="Times New Roman" panose="02020603050405020304" pitchFamily="18" charset="0"/>
                <a:sym typeface="TT Hoves Bold"/>
              </a:rPr>
              <a:t>  </a:t>
            </a:r>
            <a:r>
              <a:rPr lang="fr-FR" sz="4400" b="1" dirty="0">
                <a:solidFill>
                  <a:schemeClr val="accent3">
                    <a:lumMod val="75000"/>
                  </a:schemeClr>
                </a:solidFill>
                <a:latin typeface="Times New Roman" panose="02020603050405020304" pitchFamily="18" charset="0"/>
                <a:ea typeface="Tahoma" panose="020B0604030504040204" pitchFamily="34" charset="0"/>
                <a:cs typeface="Times New Roman" panose="02020603050405020304" pitchFamily="18" charset="0"/>
                <a:sym typeface="TT Hoves Bold"/>
              </a:rPr>
              <a:t>Contexte et Objectif du projet</a:t>
            </a:r>
          </a:p>
          <a:p>
            <a:pPr algn="ctr">
              <a:lnSpc>
                <a:spcPct val="200000"/>
              </a:lnSpc>
              <a:spcBef>
                <a:spcPts val="600"/>
              </a:spcBef>
              <a:spcAft>
                <a:spcPts val="600"/>
              </a:spcAft>
            </a:pPr>
            <a:r>
              <a:rPr lang="fr-FR" sz="4400" b="1" dirty="0">
                <a:solidFill>
                  <a:schemeClr val="accent3">
                    <a:lumMod val="75000"/>
                  </a:schemeClr>
                </a:solidFill>
                <a:latin typeface="Times New Roman" panose="02020603050405020304" pitchFamily="18" charset="0"/>
                <a:ea typeface="Tahoma" panose="020B0604030504040204" pitchFamily="34" charset="0"/>
                <a:cs typeface="Times New Roman" panose="02020603050405020304" pitchFamily="18" charset="0"/>
                <a:sym typeface="TT Hoves Bold"/>
              </a:rPr>
              <a:t>I -   </a:t>
            </a:r>
            <a:r>
              <a:rPr lang="fr-FR" sz="4400" b="1" dirty="0" smtClean="0">
                <a:solidFill>
                  <a:schemeClr val="accent3">
                    <a:lumMod val="75000"/>
                  </a:schemeClr>
                </a:solidFill>
                <a:latin typeface="Times New Roman" panose="02020603050405020304" pitchFamily="18" charset="0"/>
                <a:ea typeface="Tahoma" panose="020B0604030504040204" pitchFamily="34" charset="0"/>
                <a:cs typeface="Times New Roman" panose="02020603050405020304" pitchFamily="18" charset="0"/>
                <a:sym typeface="TT Hoves Bold"/>
              </a:rPr>
              <a:t>Démarche méthodologique </a:t>
            </a:r>
            <a:endParaRPr lang="fr-FR" sz="4400" b="1" dirty="0">
              <a:solidFill>
                <a:schemeClr val="accent3">
                  <a:lumMod val="75000"/>
                </a:schemeClr>
              </a:solidFill>
              <a:latin typeface="Times New Roman" panose="02020603050405020304" pitchFamily="18" charset="0"/>
              <a:ea typeface="Tahoma" panose="020B0604030504040204" pitchFamily="34" charset="0"/>
              <a:cs typeface="Times New Roman" panose="02020603050405020304" pitchFamily="18" charset="0"/>
              <a:sym typeface="TT Hoves Bold"/>
            </a:endParaRPr>
          </a:p>
          <a:p>
            <a:pPr algn="ctr">
              <a:lnSpc>
                <a:spcPct val="150000"/>
              </a:lnSpc>
              <a:spcBef>
                <a:spcPts val="600"/>
              </a:spcBef>
              <a:spcAft>
                <a:spcPts val="600"/>
              </a:spcAft>
            </a:pPr>
            <a:r>
              <a:rPr lang="fr-FR" sz="4400" b="1" dirty="0">
                <a:solidFill>
                  <a:schemeClr val="accent3">
                    <a:lumMod val="75000"/>
                  </a:schemeClr>
                </a:solidFill>
                <a:latin typeface="Times New Roman" panose="02020603050405020304" pitchFamily="18" charset="0"/>
                <a:ea typeface="Tahoma" panose="020B0604030504040204" pitchFamily="34" charset="0"/>
                <a:cs typeface="Times New Roman" panose="02020603050405020304" pitchFamily="18" charset="0"/>
                <a:sym typeface="TT Hoves Bold"/>
              </a:rPr>
              <a:t>II- </a:t>
            </a:r>
            <a:r>
              <a:rPr lang="fr-FR" sz="4400" b="1" dirty="0" smtClean="0">
                <a:solidFill>
                  <a:schemeClr val="accent3">
                    <a:lumMod val="75000"/>
                  </a:schemeClr>
                </a:solidFill>
                <a:latin typeface="Times New Roman" panose="02020603050405020304" pitchFamily="18" charset="0"/>
                <a:ea typeface="Tahoma" panose="020B0604030504040204" pitchFamily="34" charset="0"/>
                <a:cs typeface="Times New Roman" panose="02020603050405020304" pitchFamily="18" charset="0"/>
                <a:sym typeface="TT Hoves Bold"/>
              </a:rPr>
              <a:t>Résultats</a:t>
            </a:r>
            <a:endParaRPr lang="fr-FR" sz="4400" b="1" dirty="0">
              <a:solidFill>
                <a:schemeClr val="accent3">
                  <a:lumMod val="75000"/>
                </a:schemeClr>
              </a:solidFill>
              <a:latin typeface="Times New Roman" panose="02020603050405020304" pitchFamily="18" charset="0"/>
              <a:ea typeface="Tahoma" panose="020B0604030504040204" pitchFamily="34" charset="0"/>
              <a:cs typeface="Times New Roman" panose="02020603050405020304" pitchFamily="18" charset="0"/>
              <a:sym typeface="TT Hoves Bold"/>
            </a:endParaRPr>
          </a:p>
          <a:p>
            <a:pPr algn="ctr">
              <a:lnSpc>
                <a:spcPct val="200000"/>
              </a:lnSpc>
              <a:spcBef>
                <a:spcPts val="600"/>
              </a:spcBef>
              <a:spcAft>
                <a:spcPts val="600"/>
              </a:spcAft>
            </a:pPr>
            <a:r>
              <a:rPr lang="fr-FR" sz="4400" b="1" dirty="0">
                <a:solidFill>
                  <a:schemeClr val="accent3">
                    <a:lumMod val="75000"/>
                  </a:schemeClr>
                </a:solidFill>
                <a:latin typeface="Times New Roman" panose="02020603050405020304" pitchFamily="18" charset="0"/>
                <a:ea typeface="Tahoma" panose="020B0604030504040204" pitchFamily="34" charset="0"/>
                <a:cs typeface="Times New Roman" panose="02020603050405020304" pitchFamily="18" charset="0"/>
                <a:sym typeface="TT Hoves"/>
              </a:rPr>
              <a:t>Conclusion</a:t>
            </a:r>
          </a:p>
          <a:p>
            <a:pPr algn="ctr">
              <a:lnSpc>
                <a:spcPct val="200000"/>
              </a:lnSpc>
              <a:spcBef>
                <a:spcPts val="600"/>
              </a:spcBef>
              <a:spcAft>
                <a:spcPts val="600"/>
              </a:spcAft>
            </a:pPr>
            <a:endParaRPr lang="fr-FR" sz="4400" b="1" dirty="0">
              <a:solidFill>
                <a:srgbClr val="1800AD"/>
              </a:solidFill>
              <a:latin typeface="Times New Roman" panose="02020603050405020304" pitchFamily="18" charset="0"/>
              <a:ea typeface="Tahoma" panose="020B0604030504040204" pitchFamily="34" charset="0"/>
              <a:cs typeface="Times New Roman" panose="02020603050405020304" pitchFamily="18" charset="0"/>
              <a:sym typeface="TT Hoves Bold"/>
            </a:endParaRPr>
          </a:p>
        </p:txBody>
      </p:sp>
      <p:grpSp>
        <p:nvGrpSpPr>
          <p:cNvPr id="6" name="Groupe 5"/>
          <p:cNvGrpSpPr/>
          <p:nvPr/>
        </p:nvGrpSpPr>
        <p:grpSpPr>
          <a:xfrm>
            <a:off x="228600" y="-495300"/>
            <a:ext cx="17313064" cy="3482139"/>
            <a:chOff x="190500" y="-503885"/>
            <a:chExt cx="17313064" cy="3482139"/>
          </a:xfrm>
        </p:grpSpPr>
        <p:grpSp>
          <p:nvGrpSpPr>
            <p:cNvPr id="3" name="Groupe 2"/>
            <p:cNvGrpSpPr/>
            <p:nvPr/>
          </p:nvGrpSpPr>
          <p:grpSpPr>
            <a:xfrm>
              <a:off x="190500" y="-167590"/>
              <a:ext cx="17313064" cy="2809550"/>
              <a:chOff x="228600" y="-167590"/>
              <a:chExt cx="17313064" cy="2809550"/>
            </a:xfrm>
          </p:grpSpPr>
          <p:grpSp>
            <p:nvGrpSpPr>
              <p:cNvPr id="13" name="Groupe 12"/>
              <p:cNvGrpSpPr/>
              <p:nvPr/>
            </p:nvGrpSpPr>
            <p:grpSpPr>
              <a:xfrm>
                <a:off x="228600" y="172369"/>
                <a:ext cx="17313064" cy="1907079"/>
                <a:chOff x="326562" y="101710"/>
                <a:chExt cx="17313064" cy="1907079"/>
              </a:xfrm>
            </p:grpSpPr>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6562" y="101710"/>
                  <a:ext cx="1907079" cy="1907079"/>
                </a:xfrm>
                <a:prstGeom prst="rect">
                  <a:avLst/>
                </a:prstGeom>
                <a:ln w="57150">
                  <a:solidFill>
                    <a:schemeClr val="accent5">
                      <a:lumMod val="75000"/>
                    </a:schemeClr>
                  </a:solidFill>
                </a:ln>
              </p:spPr>
            </p:pic>
            <p:pic>
              <p:nvPicPr>
                <p:cNvPr id="5" name="Imag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95102" y="442626"/>
                  <a:ext cx="1447800" cy="1447800"/>
                </a:xfrm>
                <a:prstGeom prst="rect">
                  <a:avLst/>
                </a:prstGeom>
              </p:spPr>
            </p:pic>
            <p:pic>
              <p:nvPicPr>
                <p:cNvPr id="12" name="Imag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90816" y="270856"/>
                  <a:ext cx="1648810" cy="1648810"/>
                </a:xfrm>
                <a:prstGeom prst="rect">
                  <a:avLst/>
                </a:prstGeom>
              </p:spPr>
            </p:pic>
          </p:grpSp>
          <p:pic>
            <p:nvPicPr>
              <p:cNvPr id="2" name="Imag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658600" y="-167590"/>
                <a:ext cx="2809550" cy="2809550"/>
              </a:xfrm>
              <a:prstGeom prst="rect">
                <a:avLst/>
              </a:prstGeom>
            </p:spPr>
          </p:pic>
        </p:grpSp>
        <p:pic>
          <p:nvPicPr>
            <p:cNvPr id="9" name="Imag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64109" y="-503885"/>
              <a:ext cx="3482139" cy="3482139"/>
            </a:xfrm>
            <a:prstGeom prst="rect">
              <a:avLst/>
            </a:prstGeom>
          </p:spPr>
        </p:pic>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pattFill prst="pct5">
          <a:fgClr>
            <a:schemeClr val="accent3">
              <a:lumMod val="75000"/>
            </a:schemeClr>
          </a:fgClr>
          <a:bgClr>
            <a:schemeClr val="bg1"/>
          </a:bgClr>
        </a:pattFill>
        <a:effectLst/>
      </p:bgPr>
    </p:bg>
    <p:spTree>
      <p:nvGrpSpPr>
        <p:cNvPr id="1" name=""/>
        <p:cNvGrpSpPr/>
        <p:nvPr/>
      </p:nvGrpSpPr>
      <p:grpSpPr>
        <a:xfrm>
          <a:off x="0" y="0"/>
          <a:ext cx="0" cy="0"/>
          <a:chOff x="0" y="0"/>
          <a:chExt cx="0" cy="0"/>
        </a:xfrm>
      </p:grpSpPr>
      <p:sp>
        <p:nvSpPr>
          <p:cNvPr id="27" name="TextBox 27"/>
          <p:cNvSpPr txBox="1"/>
          <p:nvPr/>
        </p:nvSpPr>
        <p:spPr>
          <a:xfrm>
            <a:off x="762000" y="4686300"/>
            <a:ext cx="17145000" cy="820738"/>
          </a:xfrm>
          <a:prstGeom prst="rect">
            <a:avLst/>
          </a:prstGeom>
        </p:spPr>
        <p:txBody>
          <a:bodyPr wrap="square" lIns="0" tIns="0" rIns="0" bIns="0" rtlCol="0" anchor="t">
            <a:spAutoFit/>
          </a:bodyPr>
          <a:lstStyle/>
          <a:p>
            <a:pPr algn="ctr">
              <a:lnSpc>
                <a:spcPts val="6369"/>
              </a:lnSpc>
            </a:pPr>
            <a:r>
              <a:rPr lang="en-US" sz="6369" b="1" spc="904" dirty="0" err="1">
                <a:solidFill>
                  <a:schemeClr val="accent3">
                    <a:lumMod val="75000"/>
                  </a:schemeClr>
                </a:solidFill>
                <a:latin typeface="Times New Roman" panose="02020603050405020304" pitchFamily="18" charset="0"/>
                <a:ea typeface="Tahoma" panose="020B0604030504040204" pitchFamily="34" charset="0"/>
                <a:cs typeface="Times New Roman" panose="02020603050405020304" pitchFamily="18" charset="0"/>
                <a:sym typeface="TT Hoves"/>
              </a:rPr>
              <a:t>Contexte</a:t>
            </a:r>
            <a:r>
              <a:rPr lang="en-US" sz="6369" b="1" spc="904" dirty="0">
                <a:solidFill>
                  <a:schemeClr val="accent3">
                    <a:lumMod val="75000"/>
                  </a:schemeClr>
                </a:solidFill>
                <a:latin typeface="Times New Roman" panose="02020603050405020304" pitchFamily="18" charset="0"/>
                <a:ea typeface="Tahoma" panose="020B0604030504040204" pitchFamily="34" charset="0"/>
                <a:cs typeface="Times New Roman" panose="02020603050405020304" pitchFamily="18" charset="0"/>
                <a:sym typeface="TT Hoves"/>
              </a:rPr>
              <a:t> et </a:t>
            </a:r>
            <a:r>
              <a:rPr lang="en-US" sz="6369" b="1" spc="904" dirty="0" err="1">
                <a:solidFill>
                  <a:schemeClr val="accent3">
                    <a:lumMod val="75000"/>
                  </a:schemeClr>
                </a:solidFill>
                <a:latin typeface="Times New Roman" panose="02020603050405020304" pitchFamily="18" charset="0"/>
                <a:ea typeface="Tahoma" panose="020B0604030504040204" pitchFamily="34" charset="0"/>
                <a:cs typeface="Times New Roman" panose="02020603050405020304" pitchFamily="18" charset="0"/>
                <a:sym typeface="TT Hoves"/>
              </a:rPr>
              <a:t>Objectif</a:t>
            </a:r>
            <a:r>
              <a:rPr lang="en-US" sz="6369" b="1" spc="904" dirty="0">
                <a:solidFill>
                  <a:schemeClr val="accent3">
                    <a:lumMod val="75000"/>
                  </a:schemeClr>
                </a:solidFill>
                <a:latin typeface="Times New Roman" panose="02020603050405020304" pitchFamily="18" charset="0"/>
                <a:ea typeface="Tahoma" panose="020B0604030504040204" pitchFamily="34" charset="0"/>
                <a:cs typeface="Times New Roman" panose="02020603050405020304" pitchFamily="18" charset="0"/>
                <a:sym typeface="TT Hoves"/>
              </a:rPr>
              <a:t> du </a:t>
            </a:r>
            <a:r>
              <a:rPr lang="en-US" sz="6369" b="1" spc="904" dirty="0" err="1">
                <a:solidFill>
                  <a:schemeClr val="accent3">
                    <a:lumMod val="75000"/>
                  </a:schemeClr>
                </a:solidFill>
                <a:latin typeface="Times New Roman" panose="02020603050405020304" pitchFamily="18" charset="0"/>
                <a:ea typeface="Tahoma" panose="020B0604030504040204" pitchFamily="34" charset="0"/>
                <a:cs typeface="Times New Roman" panose="02020603050405020304" pitchFamily="18" charset="0"/>
                <a:sym typeface="TT Hoves"/>
              </a:rPr>
              <a:t>projet</a:t>
            </a:r>
            <a:endParaRPr lang="en-US" sz="6369" b="1" spc="904" dirty="0">
              <a:solidFill>
                <a:schemeClr val="accent3">
                  <a:lumMod val="75000"/>
                </a:schemeClr>
              </a:solidFill>
              <a:latin typeface="Times New Roman" panose="02020603050405020304" pitchFamily="18" charset="0"/>
              <a:ea typeface="Tahoma" panose="020B0604030504040204" pitchFamily="34" charset="0"/>
              <a:cs typeface="Times New Roman" panose="02020603050405020304" pitchFamily="18" charset="0"/>
              <a:sym typeface="TT Hoves"/>
            </a:endParaRPr>
          </a:p>
        </p:txBody>
      </p:sp>
      <p:grpSp>
        <p:nvGrpSpPr>
          <p:cNvPr id="19" name="Groupe 18"/>
          <p:cNvGrpSpPr/>
          <p:nvPr/>
        </p:nvGrpSpPr>
        <p:grpSpPr>
          <a:xfrm>
            <a:off x="1043284" y="-159005"/>
            <a:ext cx="16498380" cy="3048000"/>
            <a:chOff x="1005184" y="-167590"/>
            <a:chExt cx="16498380" cy="3048000"/>
          </a:xfrm>
        </p:grpSpPr>
        <p:grpSp>
          <p:nvGrpSpPr>
            <p:cNvPr id="20" name="Groupe 19"/>
            <p:cNvGrpSpPr/>
            <p:nvPr/>
          </p:nvGrpSpPr>
          <p:grpSpPr>
            <a:xfrm>
              <a:off x="1005184" y="-167590"/>
              <a:ext cx="16498380" cy="2809550"/>
              <a:chOff x="1043284" y="-167590"/>
              <a:chExt cx="16498380" cy="2809550"/>
            </a:xfrm>
          </p:grpSpPr>
          <p:grpSp>
            <p:nvGrpSpPr>
              <p:cNvPr id="22" name="Groupe 21"/>
              <p:cNvGrpSpPr/>
              <p:nvPr/>
            </p:nvGrpSpPr>
            <p:grpSpPr>
              <a:xfrm>
                <a:off x="1043284" y="339065"/>
                <a:ext cx="16498380" cy="1933648"/>
                <a:chOff x="1141246" y="268406"/>
                <a:chExt cx="16498380" cy="1933648"/>
              </a:xfrm>
            </p:grpSpPr>
            <p:pic>
              <p:nvPicPr>
                <p:cNvPr id="24" name="Image 2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246" y="294975"/>
                  <a:ext cx="1907079" cy="1907079"/>
                </a:xfrm>
                <a:prstGeom prst="rect">
                  <a:avLst/>
                </a:prstGeom>
                <a:ln w="57150">
                  <a:noFill/>
                </a:ln>
              </p:spPr>
            </p:pic>
            <p:pic>
              <p:nvPicPr>
                <p:cNvPr id="25" name="Imag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89093" y="268406"/>
                  <a:ext cx="1651260" cy="1651260"/>
                </a:xfrm>
                <a:prstGeom prst="rect">
                  <a:avLst/>
                </a:prstGeom>
                <a:ln>
                  <a:solidFill>
                    <a:schemeClr val="tx2">
                      <a:lumMod val="75000"/>
                    </a:schemeClr>
                  </a:solidFill>
                </a:ln>
              </p:spPr>
            </p:pic>
            <p:pic>
              <p:nvPicPr>
                <p:cNvPr id="26" name="Image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90816" y="270856"/>
                  <a:ext cx="1648810" cy="1648810"/>
                </a:xfrm>
                <a:prstGeom prst="rect">
                  <a:avLst/>
                </a:prstGeom>
              </p:spPr>
            </p:pic>
          </p:grpSp>
          <p:pic>
            <p:nvPicPr>
              <p:cNvPr id="23" name="Imag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658600" y="-167590"/>
                <a:ext cx="2809550" cy="2809550"/>
              </a:xfrm>
              <a:prstGeom prst="rect">
                <a:avLst/>
              </a:prstGeom>
            </p:spPr>
          </p:pic>
        </p:grpSp>
        <p:pic>
          <p:nvPicPr>
            <p:cNvPr id="21" name="Image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34300" y="-167590"/>
              <a:ext cx="3048000" cy="3048000"/>
            </a:xfrm>
            <a:prstGeom prst="rect">
              <a:avLst/>
            </a:prstGeom>
          </p:spPr>
        </p:pic>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TextBox 27"/>
          <p:cNvSpPr txBox="1"/>
          <p:nvPr/>
        </p:nvSpPr>
        <p:spPr>
          <a:xfrm>
            <a:off x="2966427" y="3068477"/>
            <a:ext cx="12183023" cy="820738"/>
          </a:xfrm>
          <a:prstGeom prst="rect">
            <a:avLst/>
          </a:prstGeom>
        </p:spPr>
        <p:txBody>
          <a:bodyPr wrap="square" lIns="0" tIns="0" rIns="0" bIns="0" rtlCol="0" anchor="t">
            <a:spAutoFit/>
          </a:bodyPr>
          <a:lstStyle/>
          <a:p>
            <a:pPr algn="ctr">
              <a:lnSpc>
                <a:spcPts val="6369"/>
              </a:lnSpc>
            </a:pPr>
            <a:r>
              <a:rPr lang="fr-FR" sz="6369" b="1" spc="904" dirty="0">
                <a:solidFill>
                  <a:schemeClr val="accent3">
                    <a:lumMod val="75000"/>
                  </a:schemeClr>
                </a:solidFill>
                <a:latin typeface="Times New Roman" panose="02020603050405020304" pitchFamily="18" charset="0"/>
                <a:ea typeface="Tahoma" panose="020B0604030504040204" pitchFamily="34" charset="0"/>
                <a:cs typeface="Times New Roman" panose="02020603050405020304" pitchFamily="18" charset="0"/>
                <a:sym typeface="TT Hoves"/>
              </a:rPr>
              <a:t>Contexte </a:t>
            </a:r>
          </a:p>
        </p:txBody>
      </p:sp>
      <p:grpSp>
        <p:nvGrpSpPr>
          <p:cNvPr id="12" name="Groupe 11"/>
          <p:cNvGrpSpPr/>
          <p:nvPr/>
        </p:nvGrpSpPr>
        <p:grpSpPr>
          <a:xfrm>
            <a:off x="1043284" y="-159005"/>
            <a:ext cx="16498380" cy="3048000"/>
            <a:chOff x="1005184" y="-167590"/>
            <a:chExt cx="16498380" cy="3048000"/>
          </a:xfrm>
        </p:grpSpPr>
        <p:grpSp>
          <p:nvGrpSpPr>
            <p:cNvPr id="13" name="Groupe 12"/>
            <p:cNvGrpSpPr/>
            <p:nvPr/>
          </p:nvGrpSpPr>
          <p:grpSpPr>
            <a:xfrm>
              <a:off x="1005184" y="-167590"/>
              <a:ext cx="16498380" cy="2809550"/>
              <a:chOff x="1043284" y="-167590"/>
              <a:chExt cx="16498380" cy="2809550"/>
            </a:xfrm>
          </p:grpSpPr>
          <p:grpSp>
            <p:nvGrpSpPr>
              <p:cNvPr id="15" name="Groupe 14"/>
              <p:cNvGrpSpPr/>
              <p:nvPr/>
            </p:nvGrpSpPr>
            <p:grpSpPr>
              <a:xfrm>
                <a:off x="1043284" y="339065"/>
                <a:ext cx="16498380" cy="1933648"/>
                <a:chOff x="1141246" y="268406"/>
                <a:chExt cx="16498380" cy="1933648"/>
              </a:xfrm>
            </p:grpSpPr>
            <p:pic>
              <p:nvPicPr>
                <p:cNvPr id="17" name="Image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246" y="294975"/>
                  <a:ext cx="1907079" cy="1907079"/>
                </a:xfrm>
                <a:prstGeom prst="rect">
                  <a:avLst/>
                </a:prstGeom>
                <a:ln w="57150">
                  <a:noFill/>
                </a:ln>
              </p:spPr>
            </p:pic>
            <p:pic>
              <p:nvPicPr>
                <p:cNvPr id="18" name="Imag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89093" y="268406"/>
                  <a:ext cx="1651260" cy="1651260"/>
                </a:xfrm>
                <a:prstGeom prst="rect">
                  <a:avLst/>
                </a:prstGeom>
                <a:ln>
                  <a:solidFill>
                    <a:schemeClr val="tx2">
                      <a:lumMod val="75000"/>
                    </a:schemeClr>
                  </a:solidFill>
                </a:ln>
              </p:spPr>
            </p:pic>
            <p:pic>
              <p:nvPicPr>
                <p:cNvPr id="19" name="Imag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90816" y="270856"/>
                  <a:ext cx="1648810" cy="1648810"/>
                </a:xfrm>
                <a:prstGeom prst="rect">
                  <a:avLst/>
                </a:prstGeom>
              </p:spPr>
            </p:pic>
          </p:grpSp>
          <p:pic>
            <p:nvPicPr>
              <p:cNvPr id="16" name="Image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658600" y="-167590"/>
                <a:ext cx="2809550" cy="2809550"/>
              </a:xfrm>
              <a:prstGeom prst="rect">
                <a:avLst/>
              </a:prstGeom>
            </p:spPr>
          </p:pic>
        </p:grpSp>
        <p:pic>
          <p:nvPicPr>
            <p:cNvPr id="14" name="Imag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34300" y="-167590"/>
              <a:ext cx="3048000" cy="3048000"/>
            </a:xfrm>
            <a:prstGeom prst="rect">
              <a:avLst/>
            </a:prstGeom>
          </p:spPr>
        </p:pic>
      </p:grpSp>
      <p:sp>
        <p:nvSpPr>
          <p:cNvPr id="2" name="Rectangle 1"/>
          <p:cNvSpPr/>
          <p:nvPr/>
        </p:nvSpPr>
        <p:spPr>
          <a:xfrm>
            <a:off x="1524000" y="4307147"/>
            <a:ext cx="14706600" cy="4401205"/>
          </a:xfrm>
          <a:prstGeom prst="rect">
            <a:avLst/>
          </a:prstGeom>
        </p:spPr>
        <p:txBody>
          <a:bodyPr wrap="square">
            <a:spAutoFit/>
          </a:bodyPr>
          <a:lstStyle/>
          <a:p>
            <a:pPr algn="just"/>
            <a:r>
              <a:rPr lang="fr-FR" sz="2800" dirty="0">
                <a:latin typeface="Times New Roman" panose="02020603050405020304" pitchFamily="18" charset="0"/>
                <a:cs typeface="Times New Roman" panose="02020603050405020304" pitchFamily="18" charset="0"/>
              </a:rPr>
              <a:t>Dans le contexte actuel où l’agriculture camerounaise souffre d’une baisse progressive de la fertilité des sols, aggravée par le recours coûteux aux intrants chimiques souvent inaccessibles aux petits producteurs, le projet de mise en place de trois unités pilotes de production d’engrais liquide biologique apparaît comme une réponse stratégique. En valorisant la biomasse végétale abondante (feuilles, résidus agricoles, adventices) par des procédés simples de fermentation, il permet de réduire la dépendance aux engrais importés et de stabiliser les coûts de production, renforçant ainsi la souveraineté économique locale. Ce type d’engrais améliore durablement la structure et la microflore des sols, accroît leur capacité de rétention d’eau et favorise une agriculture plus résiliente. Enfin, le projet assure un transfert de compétences aux producteurs locaux, garantissant leur autonomie technique et la pérennité de l’initiative au-delà de sa phase initiale.</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403130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5013640" y="384796"/>
            <a:ext cx="546560" cy="546560"/>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7" name="TextBox 7"/>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11" name="Groupe 10"/>
          <p:cNvGrpSpPr/>
          <p:nvPr/>
        </p:nvGrpSpPr>
        <p:grpSpPr>
          <a:xfrm>
            <a:off x="39156" y="2648888"/>
            <a:ext cx="18058045" cy="6040393"/>
            <a:chOff x="158992" y="1409700"/>
            <a:chExt cx="18058045" cy="6040393"/>
          </a:xfrm>
        </p:grpSpPr>
        <p:sp>
          <p:nvSpPr>
            <p:cNvPr id="26" name="TextBox 26"/>
            <p:cNvSpPr txBox="1"/>
            <p:nvPr/>
          </p:nvSpPr>
          <p:spPr>
            <a:xfrm>
              <a:off x="5560201" y="1409700"/>
              <a:ext cx="6403200" cy="948978"/>
            </a:xfrm>
            <a:prstGeom prst="rect">
              <a:avLst/>
            </a:prstGeom>
          </p:spPr>
          <p:style>
            <a:lnRef idx="2">
              <a:schemeClr val="accent3"/>
            </a:lnRef>
            <a:fillRef idx="1">
              <a:schemeClr val="lt1"/>
            </a:fillRef>
            <a:effectRef idx="0">
              <a:schemeClr val="accent3"/>
            </a:effectRef>
            <a:fontRef idx="minor">
              <a:schemeClr val="dk1"/>
            </a:fontRef>
          </p:style>
          <p:txBody>
            <a:bodyPr wrap="square" lIns="0" tIns="0" rIns="0" bIns="0" rtlCol="0" anchor="t">
              <a:spAutoFit/>
            </a:bodyPr>
            <a:lstStyle/>
            <a:p>
              <a:pPr algn="ctr">
                <a:lnSpc>
                  <a:spcPts val="7369"/>
                </a:lnSpc>
              </a:pPr>
              <a:r>
                <a:rPr lang="fr-FR" sz="6000" b="1" spc="1046" dirty="0">
                  <a:solidFill>
                    <a:schemeClr val="accent3">
                      <a:lumMod val="75000"/>
                    </a:schemeClr>
                  </a:solidFill>
                  <a:latin typeface="Times New Roman" panose="02020603050405020304" pitchFamily="18" charset="0"/>
                  <a:ea typeface="Tahoma" panose="020B0604030504040204" pitchFamily="34" charset="0"/>
                  <a:cs typeface="Times New Roman" panose="02020603050405020304" pitchFamily="18" charset="0"/>
                  <a:sym typeface="TT Hoves"/>
                </a:rPr>
                <a:t>Objectifs</a:t>
              </a:r>
            </a:p>
          </p:txBody>
        </p:sp>
        <p:sp>
          <p:nvSpPr>
            <p:cNvPr id="28" name="TextBox 28"/>
            <p:cNvSpPr txBox="1"/>
            <p:nvPr/>
          </p:nvSpPr>
          <p:spPr>
            <a:xfrm>
              <a:off x="6955488" y="3089925"/>
              <a:ext cx="11261549" cy="4360168"/>
            </a:xfrm>
            <a:prstGeom prst="rect">
              <a:avLst/>
            </a:prstGeom>
            <a:solidFill>
              <a:schemeClr val="bg2">
                <a:lumMod val="90000"/>
              </a:schemeClr>
            </a:solidFill>
          </p:spPr>
          <p:txBody>
            <a:bodyPr wrap="square" lIns="0" tIns="0" rIns="0" bIns="0" rtlCol="0" anchor="t">
              <a:spAutoFit/>
            </a:bodyPr>
            <a:lstStyle/>
            <a:p>
              <a:pPr algn="just">
                <a:lnSpc>
                  <a:spcPts val="3354"/>
                </a:lnSpc>
              </a:pPr>
              <a:endParaRPr lang="fr-FR" sz="2500" dirty="0" smtClean="0">
                <a:latin typeface="Times New Roman" panose="02020603050405020304" pitchFamily="18" charset="0"/>
                <a:ea typeface="TT Hoves"/>
                <a:cs typeface="Times New Roman" panose="02020603050405020304" pitchFamily="18" charset="0"/>
                <a:sym typeface="TT Hoves"/>
              </a:endParaRPr>
            </a:p>
            <a:p>
              <a:pPr marL="630238" lvl="1" indent="-457200" algn="just">
                <a:lnSpc>
                  <a:spcPts val="3354"/>
                </a:lnSpc>
                <a:tabLst>
                  <a:tab pos="173038" algn="l"/>
                  <a:tab pos="268288" algn="l"/>
                </a:tabLst>
              </a:pPr>
              <a:r>
                <a:rPr lang="fr-FR" sz="2500" dirty="0" smtClean="0">
                  <a:latin typeface="Times New Roman" panose="02020603050405020304" pitchFamily="18" charset="0"/>
                  <a:ea typeface="TT Hoves"/>
                  <a:cs typeface="Times New Roman" panose="02020603050405020304" pitchFamily="18" charset="0"/>
                  <a:sym typeface="TT Hoves"/>
                </a:rPr>
                <a:t>  </a:t>
              </a:r>
              <a:endParaRPr lang="fr-FR" sz="2500" dirty="0">
                <a:latin typeface="Times New Roman" panose="02020603050405020304" pitchFamily="18" charset="0"/>
                <a:ea typeface="TT Hoves"/>
                <a:cs typeface="Times New Roman" panose="02020603050405020304" pitchFamily="18" charset="0"/>
                <a:sym typeface="TT Hoves"/>
              </a:endParaRPr>
            </a:p>
            <a:p>
              <a:pPr marL="630238" lvl="1" indent="-450850" algn="just">
                <a:lnSpc>
                  <a:spcPts val="3354"/>
                </a:lnSpc>
                <a:tabLst>
                  <a:tab pos="173038" algn="l"/>
                  <a:tab pos="268288" algn="l"/>
                </a:tabLst>
              </a:pPr>
              <a:r>
                <a:rPr lang="fr-FR" sz="2500" dirty="0" smtClean="0">
                  <a:latin typeface="Times New Roman" panose="02020603050405020304" pitchFamily="18" charset="0"/>
                  <a:ea typeface="TT Hoves"/>
                  <a:cs typeface="Times New Roman" panose="02020603050405020304" pitchFamily="18" charset="0"/>
                  <a:sym typeface="TT Hoves"/>
                </a:rPr>
                <a:t>-   Définir </a:t>
              </a:r>
              <a:r>
                <a:rPr lang="fr-FR" sz="2500" dirty="0">
                  <a:latin typeface="Times New Roman" panose="02020603050405020304" pitchFamily="18" charset="0"/>
                  <a:ea typeface="TT Hoves"/>
                  <a:cs typeface="Times New Roman" panose="02020603050405020304" pitchFamily="18" charset="0"/>
                  <a:sym typeface="TT Hoves"/>
                </a:rPr>
                <a:t>et validé un protocole de production d’engrais liquide (purin végétal) adapté aux conditions climatiques de la région</a:t>
              </a:r>
            </a:p>
            <a:p>
              <a:pPr marL="630238" lvl="1" indent="-457200" algn="just">
                <a:lnSpc>
                  <a:spcPts val="3354"/>
                </a:lnSpc>
                <a:tabLst>
                  <a:tab pos="173038" algn="l"/>
                  <a:tab pos="268288" algn="l"/>
                </a:tabLst>
              </a:pPr>
              <a:r>
                <a:rPr lang="fr-FR" sz="2500" dirty="0">
                  <a:latin typeface="Times New Roman" panose="02020603050405020304" pitchFamily="18" charset="0"/>
                  <a:ea typeface="TT Hoves"/>
                  <a:cs typeface="Times New Roman" panose="02020603050405020304" pitchFamily="18" charset="0"/>
                  <a:sym typeface="TT Hoves"/>
                </a:rPr>
                <a:t>-	Installer et équiper trois unités de productions avec matériaux nécessaires (futs, récipients, outils de mesure…). </a:t>
              </a:r>
            </a:p>
            <a:p>
              <a:pPr marL="630238" lvl="1" indent="-457200" algn="just">
                <a:lnSpc>
                  <a:spcPts val="3354"/>
                </a:lnSpc>
                <a:tabLst>
                  <a:tab pos="173038" algn="l"/>
                  <a:tab pos="268288" algn="l"/>
                </a:tabLst>
              </a:pPr>
              <a:r>
                <a:rPr lang="fr-FR" sz="2500" dirty="0">
                  <a:latin typeface="Times New Roman" panose="02020603050405020304" pitchFamily="18" charset="0"/>
                  <a:ea typeface="TT Hoves"/>
                  <a:cs typeface="Times New Roman" panose="02020603050405020304" pitchFamily="18" charset="0"/>
                  <a:sym typeface="TT Hoves"/>
                </a:rPr>
                <a:t>-	Former et encadrer techniquement les opérateurs locaux à la fabrication, au contrôle qualité et à l'utilisation de l'engrais liquide ;</a:t>
              </a:r>
            </a:p>
            <a:p>
              <a:pPr marL="630238" lvl="1" indent="-457200" algn="just">
                <a:lnSpc>
                  <a:spcPts val="3354"/>
                </a:lnSpc>
                <a:tabLst>
                  <a:tab pos="173038" algn="l"/>
                  <a:tab pos="268288" algn="l"/>
                </a:tabLst>
              </a:pPr>
              <a:r>
                <a:rPr lang="fr-FR" sz="2500" dirty="0">
                  <a:latin typeface="Times New Roman" panose="02020603050405020304" pitchFamily="18" charset="0"/>
                  <a:ea typeface="TT Hoves"/>
                  <a:cs typeface="Times New Roman" panose="02020603050405020304" pitchFamily="18" charset="0"/>
                  <a:sym typeface="TT Hoves"/>
                </a:rPr>
                <a:t>-	Produire un volume initial d’engrais liquide naturel pour les tests d’application sur les cultures </a:t>
              </a:r>
              <a:r>
                <a:rPr lang="fr-FR" sz="2500" dirty="0" smtClean="0">
                  <a:latin typeface="Times New Roman" panose="02020603050405020304" pitchFamily="18" charset="0"/>
                  <a:ea typeface="TT Hoves"/>
                  <a:cs typeface="Times New Roman" panose="02020603050405020304" pitchFamily="18" charset="0"/>
                  <a:sym typeface="TT Hoves"/>
                </a:rPr>
                <a:t>cibles</a:t>
              </a:r>
              <a:endParaRPr lang="fr-FR" sz="2500" dirty="0">
                <a:latin typeface="Times New Roman" panose="02020603050405020304" pitchFamily="18" charset="0"/>
                <a:ea typeface="TT Hoves"/>
                <a:cs typeface="Times New Roman" panose="02020603050405020304" pitchFamily="18" charset="0"/>
                <a:sym typeface="TT Hoves"/>
              </a:endParaRPr>
            </a:p>
          </p:txBody>
        </p:sp>
        <p:sp>
          <p:nvSpPr>
            <p:cNvPr id="29" name="TextBox 29"/>
            <p:cNvSpPr txBox="1"/>
            <p:nvPr/>
          </p:nvSpPr>
          <p:spPr>
            <a:xfrm>
              <a:off x="158992" y="3338739"/>
              <a:ext cx="6381741" cy="3424014"/>
            </a:xfrm>
            <a:prstGeom prst="rect">
              <a:avLst/>
            </a:prstGeom>
            <a:solidFill>
              <a:schemeClr val="accent3">
                <a:lumMod val="20000"/>
                <a:lumOff val="80000"/>
              </a:schemeClr>
            </a:solidFill>
          </p:spPr>
          <p:txBody>
            <a:bodyPr wrap="square" lIns="0" tIns="0" rIns="0" bIns="0" rtlCol="0" anchor="t">
              <a:spAutoFit/>
            </a:bodyPr>
            <a:lstStyle/>
            <a:p>
              <a:pPr marL="787786" lvl="1" indent="-393893" algn="l">
                <a:lnSpc>
                  <a:spcPts val="5108"/>
                </a:lnSpc>
                <a:buAutoNum type="arabicPeriod"/>
              </a:pPr>
              <a:r>
                <a:rPr lang="fr-FR" sz="2500" b="1" dirty="0">
                  <a:solidFill>
                    <a:srgbClr val="00B050"/>
                  </a:solidFill>
                  <a:latin typeface="Times New Roman" panose="02020603050405020304" pitchFamily="18" charset="0"/>
                  <a:ea typeface="TT Hoves Bold"/>
                  <a:cs typeface="Times New Roman" panose="02020603050405020304" pitchFamily="18" charset="0"/>
                  <a:sym typeface="TT Hoves Bold"/>
                </a:rPr>
                <a:t>Objectif </a:t>
              </a:r>
              <a:r>
                <a:rPr lang="fr-FR" sz="2500" b="1" dirty="0" smtClean="0">
                  <a:solidFill>
                    <a:srgbClr val="00B050"/>
                  </a:solidFill>
                  <a:latin typeface="Times New Roman" panose="02020603050405020304" pitchFamily="18" charset="0"/>
                  <a:ea typeface="TT Hoves Bold"/>
                  <a:cs typeface="Times New Roman" panose="02020603050405020304" pitchFamily="18" charset="0"/>
                  <a:sym typeface="TT Hoves Bold"/>
                </a:rPr>
                <a:t>principal</a:t>
              </a:r>
            </a:p>
            <a:p>
              <a:pPr marL="275150" lvl="1">
                <a:lnSpc>
                  <a:spcPts val="3568"/>
                </a:lnSpc>
              </a:pPr>
              <a:r>
                <a:rPr lang="fr-FR" sz="2500" dirty="0">
                  <a:latin typeface="Times New Roman" panose="02020603050405020304" pitchFamily="18" charset="0"/>
                  <a:ea typeface="TT Hoves"/>
                  <a:cs typeface="Times New Roman" panose="02020603050405020304" pitchFamily="18" charset="0"/>
                  <a:sym typeface="TT Hoves"/>
                </a:rPr>
                <a:t>Contribuer à l'amélioration durable de la fertilité des sols et à la résilience des systèmes agricoles locaux à travers la production communautaire d'engrais liquide biologique à base de biomasse végétale dans les localités </a:t>
              </a:r>
              <a:r>
                <a:rPr lang="fr-FR" sz="2500" dirty="0" smtClean="0">
                  <a:latin typeface="Times New Roman" panose="02020603050405020304" pitchFamily="18" charset="0"/>
                  <a:ea typeface="TT Hoves"/>
                  <a:cs typeface="Times New Roman" panose="02020603050405020304" pitchFamily="18" charset="0"/>
                  <a:sym typeface="TT Hoves"/>
                </a:rPr>
                <a:t>SONG BASSONG, </a:t>
              </a:r>
              <a:r>
                <a:rPr lang="fr-FR" sz="2500" dirty="0">
                  <a:latin typeface="Times New Roman" panose="02020603050405020304" pitchFamily="18" charset="0"/>
                  <a:ea typeface="TT Hoves"/>
                  <a:cs typeface="Times New Roman" panose="02020603050405020304" pitchFamily="18" charset="0"/>
                  <a:sym typeface="TT Hoves"/>
                </a:rPr>
                <a:t>NDOKOK et SEPPE.</a:t>
              </a:r>
            </a:p>
          </p:txBody>
        </p:sp>
        <p:cxnSp>
          <p:nvCxnSpPr>
            <p:cNvPr id="61" name="Connecteur droit avec flèche 60"/>
            <p:cNvCxnSpPr>
              <a:stCxn id="26" idx="2"/>
              <a:endCxn id="30" idx="0"/>
            </p:cNvCxnSpPr>
            <p:nvPr/>
          </p:nvCxnSpPr>
          <p:spPr>
            <a:xfrm>
              <a:off x="8761801" y="2358678"/>
              <a:ext cx="3605625" cy="915989"/>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63" name="Connecteur droit avec flèche 62"/>
            <p:cNvCxnSpPr>
              <a:stCxn id="26" idx="2"/>
              <a:endCxn id="29" idx="0"/>
            </p:cNvCxnSpPr>
            <p:nvPr/>
          </p:nvCxnSpPr>
          <p:spPr>
            <a:xfrm flipH="1">
              <a:off x="3349863" y="2358678"/>
              <a:ext cx="5411938" cy="980061"/>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grpSp>
      <p:sp>
        <p:nvSpPr>
          <p:cNvPr id="30" name="TextBox 30"/>
          <p:cNvSpPr txBox="1"/>
          <p:nvPr/>
        </p:nvSpPr>
        <p:spPr>
          <a:xfrm>
            <a:off x="9391106" y="4513855"/>
            <a:ext cx="5712968" cy="615553"/>
          </a:xfrm>
          <a:prstGeom prst="rect">
            <a:avLst/>
          </a:prstGeom>
        </p:spPr>
        <p:txBody>
          <a:bodyPr wrap="square" lIns="0" tIns="0" rIns="0" bIns="0" rtlCol="0" anchor="t">
            <a:spAutoFit/>
          </a:bodyPr>
          <a:lstStyle/>
          <a:p>
            <a:pPr marL="366532" lvl="1" algn="ctr">
              <a:lnSpc>
                <a:spcPts val="4753"/>
              </a:lnSpc>
              <a:spcBef>
                <a:spcPct val="0"/>
              </a:spcBef>
            </a:pPr>
            <a:r>
              <a:rPr lang="fr-FR" sz="2800" b="1" dirty="0">
                <a:solidFill>
                  <a:srgbClr val="00B050"/>
                </a:solidFill>
                <a:latin typeface="Times New Roman" panose="02020603050405020304" pitchFamily="18" charset="0"/>
                <a:ea typeface="TT Hoves Bold"/>
                <a:cs typeface="Times New Roman" panose="02020603050405020304" pitchFamily="18" charset="0"/>
                <a:sym typeface="TT Hoves Bold"/>
              </a:rPr>
              <a:t>2. Objectifs </a:t>
            </a:r>
            <a:r>
              <a:rPr lang="fr-FR" sz="2800" b="1" dirty="0" smtClean="0">
                <a:solidFill>
                  <a:srgbClr val="00B050"/>
                </a:solidFill>
                <a:latin typeface="Times New Roman" panose="02020603050405020304" pitchFamily="18" charset="0"/>
                <a:ea typeface="TT Hoves Bold"/>
                <a:cs typeface="Times New Roman" panose="02020603050405020304" pitchFamily="18" charset="0"/>
                <a:sym typeface="TT Hoves Bold"/>
              </a:rPr>
              <a:t>spécifiques</a:t>
            </a:r>
            <a:endParaRPr lang="fr-FR" sz="2800" b="1" dirty="0">
              <a:solidFill>
                <a:srgbClr val="00B050"/>
              </a:solidFill>
              <a:latin typeface="Times New Roman" panose="02020603050405020304" pitchFamily="18" charset="0"/>
              <a:ea typeface="TT Hoves Bold"/>
              <a:cs typeface="Times New Roman" panose="02020603050405020304" pitchFamily="18" charset="0"/>
              <a:sym typeface="TT Hoves Bold"/>
            </a:endParaRPr>
          </a:p>
        </p:txBody>
      </p:sp>
      <p:grpSp>
        <p:nvGrpSpPr>
          <p:cNvPr id="20" name="Groupe 19"/>
          <p:cNvGrpSpPr/>
          <p:nvPr/>
        </p:nvGrpSpPr>
        <p:grpSpPr>
          <a:xfrm>
            <a:off x="1043284" y="-159005"/>
            <a:ext cx="16498380" cy="3048000"/>
            <a:chOff x="1005184" y="-167590"/>
            <a:chExt cx="16498380" cy="3048000"/>
          </a:xfrm>
        </p:grpSpPr>
        <p:grpSp>
          <p:nvGrpSpPr>
            <p:cNvPr id="21" name="Groupe 20"/>
            <p:cNvGrpSpPr/>
            <p:nvPr/>
          </p:nvGrpSpPr>
          <p:grpSpPr>
            <a:xfrm>
              <a:off x="1005184" y="-167590"/>
              <a:ext cx="16498380" cy="2809550"/>
              <a:chOff x="1043284" y="-167590"/>
              <a:chExt cx="16498380" cy="2809550"/>
            </a:xfrm>
          </p:grpSpPr>
          <p:grpSp>
            <p:nvGrpSpPr>
              <p:cNvPr id="23" name="Groupe 22"/>
              <p:cNvGrpSpPr/>
              <p:nvPr/>
            </p:nvGrpSpPr>
            <p:grpSpPr>
              <a:xfrm>
                <a:off x="1043284" y="339065"/>
                <a:ext cx="16498380" cy="1933648"/>
                <a:chOff x="1141246" y="268406"/>
                <a:chExt cx="16498380" cy="1933648"/>
              </a:xfrm>
            </p:grpSpPr>
            <p:pic>
              <p:nvPicPr>
                <p:cNvPr id="25" name="Image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246" y="294975"/>
                  <a:ext cx="1907079" cy="1907079"/>
                </a:xfrm>
                <a:prstGeom prst="rect">
                  <a:avLst/>
                </a:prstGeom>
                <a:ln w="57150">
                  <a:noFill/>
                </a:ln>
              </p:spPr>
            </p:pic>
            <p:pic>
              <p:nvPicPr>
                <p:cNvPr id="27" name="Image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89093" y="268406"/>
                  <a:ext cx="1651260" cy="1651260"/>
                </a:xfrm>
                <a:prstGeom prst="rect">
                  <a:avLst/>
                </a:prstGeom>
                <a:ln>
                  <a:solidFill>
                    <a:schemeClr val="tx2">
                      <a:lumMod val="75000"/>
                    </a:schemeClr>
                  </a:solidFill>
                </a:ln>
              </p:spPr>
            </p:pic>
            <p:pic>
              <p:nvPicPr>
                <p:cNvPr id="31" name="Image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90816" y="270856"/>
                  <a:ext cx="1648810" cy="1648810"/>
                </a:xfrm>
                <a:prstGeom prst="rect">
                  <a:avLst/>
                </a:prstGeom>
              </p:spPr>
            </p:pic>
          </p:grpSp>
          <p:pic>
            <p:nvPicPr>
              <p:cNvPr id="24" name="Image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658600" y="-167590"/>
                <a:ext cx="2809550" cy="2809550"/>
              </a:xfrm>
              <a:prstGeom prst="rect">
                <a:avLst/>
              </a:prstGeom>
            </p:spPr>
          </p:pic>
        </p:grpSp>
        <p:pic>
          <p:nvPicPr>
            <p:cNvPr id="22" name="Image 2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34300" y="-167590"/>
              <a:ext cx="3048000" cy="3048000"/>
            </a:xfrm>
            <a:prstGeom prst="rect">
              <a:avLst/>
            </a:prstGeom>
          </p:spPr>
        </p:pic>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pattFill prst="pct5">
          <a:fgClr>
            <a:schemeClr val="accent3">
              <a:lumMod val="75000"/>
            </a:schemeClr>
          </a:fgClr>
          <a:bgClr>
            <a:schemeClr val="bg1"/>
          </a:bgClr>
        </a:pattFill>
        <a:effectLst/>
      </p:bgPr>
    </p:bg>
    <p:spTree>
      <p:nvGrpSpPr>
        <p:cNvPr id="1" name=""/>
        <p:cNvGrpSpPr/>
        <p:nvPr/>
      </p:nvGrpSpPr>
      <p:grpSpPr>
        <a:xfrm>
          <a:off x="0" y="0"/>
          <a:ext cx="0" cy="0"/>
          <a:chOff x="0" y="0"/>
          <a:chExt cx="0" cy="0"/>
        </a:xfrm>
      </p:grpSpPr>
      <p:sp>
        <p:nvSpPr>
          <p:cNvPr id="60" name="TextBox 11"/>
          <p:cNvSpPr txBox="1"/>
          <p:nvPr/>
        </p:nvSpPr>
        <p:spPr>
          <a:xfrm>
            <a:off x="10072292" y="0"/>
            <a:ext cx="3416717" cy="789982"/>
          </a:xfrm>
          <a:prstGeom prst="rect">
            <a:avLst/>
          </a:prstGeom>
        </p:spPr>
        <p:txBody>
          <a:bodyPr lIns="50800" tIns="50800" rIns="50800" bIns="50800" rtlCol="0" anchor="ctr"/>
          <a:lstStyle/>
          <a:p>
            <a:pPr algn="ctr">
              <a:lnSpc>
                <a:spcPts val="2659"/>
              </a:lnSpc>
            </a:pPr>
            <a:endParaRPr/>
          </a:p>
        </p:txBody>
      </p:sp>
      <p:sp>
        <p:nvSpPr>
          <p:cNvPr id="118" name="Rectangle 117"/>
          <p:cNvSpPr/>
          <p:nvPr/>
        </p:nvSpPr>
        <p:spPr>
          <a:xfrm>
            <a:off x="386392" y="4152900"/>
            <a:ext cx="17283511" cy="1836400"/>
          </a:xfrm>
          <a:prstGeom prst="rect">
            <a:avLst/>
          </a:prstGeom>
        </p:spPr>
        <p:txBody>
          <a:bodyPr wrap="square">
            <a:spAutoFit/>
          </a:bodyPr>
          <a:lstStyle/>
          <a:p>
            <a:pPr algn="just"/>
            <a:endParaRPr lang="en-US" sz="6000" spc="904" dirty="0">
              <a:solidFill>
                <a:srgbClr val="92D050"/>
              </a:solidFill>
              <a:latin typeface="Times New Roman" panose="02020603050405020304" pitchFamily="18" charset="0"/>
              <a:ea typeface="Tahoma" panose="020B0604030504040204" pitchFamily="34" charset="0"/>
              <a:cs typeface="Times New Roman" panose="02020603050405020304" pitchFamily="18" charset="0"/>
              <a:sym typeface="TT Hoves"/>
            </a:endParaRPr>
          </a:p>
          <a:p>
            <a:pPr algn="ctr">
              <a:lnSpc>
                <a:spcPts val="6369"/>
              </a:lnSpc>
            </a:pPr>
            <a:r>
              <a:rPr lang="fr-FR" sz="6000" b="1" spc="904" dirty="0" smtClean="0">
                <a:solidFill>
                  <a:srgbClr val="92D050"/>
                </a:solidFill>
                <a:latin typeface="Times New Roman" panose="02020603050405020304" pitchFamily="18" charset="0"/>
                <a:ea typeface="Tahoma" panose="020B0604030504040204" pitchFamily="34" charset="0"/>
                <a:cs typeface="Times New Roman" panose="02020603050405020304" pitchFamily="18" charset="0"/>
                <a:sym typeface="TT Hoves"/>
              </a:rPr>
              <a:t>DEMARCHE METHODOLOGIQUE </a:t>
            </a:r>
            <a:endParaRPr lang="fr-FR" sz="6000" b="1" spc="904" dirty="0">
              <a:solidFill>
                <a:srgbClr val="92D050"/>
              </a:solidFill>
              <a:latin typeface="Times New Roman" panose="02020603050405020304" pitchFamily="18" charset="0"/>
              <a:ea typeface="Tahoma" panose="020B0604030504040204" pitchFamily="34" charset="0"/>
              <a:cs typeface="Times New Roman" panose="02020603050405020304" pitchFamily="18" charset="0"/>
              <a:sym typeface="TT Hoves"/>
            </a:endParaRPr>
          </a:p>
        </p:txBody>
      </p:sp>
      <p:grpSp>
        <p:nvGrpSpPr>
          <p:cNvPr id="13" name="Groupe 12"/>
          <p:cNvGrpSpPr/>
          <p:nvPr/>
        </p:nvGrpSpPr>
        <p:grpSpPr>
          <a:xfrm>
            <a:off x="1043284" y="-159005"/>
            <a:ext cx="16498380" cy="2928950"/>
            <a:chOff x="1005184" y="-167590"/>
            <a:chExt cx="16498380" cy="2928950"/>
          </a:xfrm>
        </p:grpSpPr>
        <p:grpSp>
          <p:nvGrpSpPr>
            <p:cNvPr id="14" name="Groupe 13"/>
            <p:cNvGrpSpPr/>
            <p:nvPr/>
          </p:nvGrpSpPr>
          <p:grpSpPr>
            <a:xfrm>
              <a:off x="1005184" y="-167590"/>
              <a:ext cx="16498380" cy="2809550"/>
              <a:chOff x="1043284" y="-167590"/>
              <a:chExt cx="16498380" cy="2809550"/>
            </a:xfrm>
          </p:grpSpPr>
          <p:grpSp>
            <p:nvGrpSpPr>
              <p:cNvPr id="16" name="Groupe 15"/>
              <p:cNvGrpSpPr/>
              <p:nvPr/>
            </p:nvGrpSpPr>
            <p:grpSpPr>
              <a:xfrm>
                <a:off x="1043284" y="339065"/>
                <a:ext cx="16498380" cy="1933648"/>
                <a:chOff x="1141246" y="268406"/>
                <a:chExt cx="16498380" cy="1933648"/>
              </a:xfrm>
            </p:grpSpPr>
            <p:pic>
              <p:nvPicPr>
                <p:cNvPr id="18" name="Image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246" y="294975"/>
                  <a:ext cx="1907079" cy="1907079"/>
                </a:xfrm>
                <a:prstGeom prst="rect">
                  <a:avLst/>
                </a:prstGeom>
                <a:ln w="57150">
                  <a:noFill/>
                </a:ln>
              </p:spPr>
            </p:pic>
            <p:pic>
              <p:nvPicPr>
                <p:cNvPr id="19" name="Imag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89093" y="268406"/>
                  <a:ext cx="1651260" cy="1651260"/>
                </a:xfrm>
                <a:prstGeom prst="rect">
                  <a:avLst/>
                </a:prstGeom>
                <a:ln>
                  <a:noFill/>
                </a:ln>
              </p:spPr>
            </p:pic>
            <p:pic>
              <p:nvPicPr>
                <p:cNvPr id="20" name="Imag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90816" y="270856"/>
                  <a:ext cx="1648810" cy="1648810"/>
                </a:xfrm>
                <a:prstGeom prst="rect">
                  <a:avLst/>
                </a:prstGeom>
              </p:spPr>
            </p:pic>
          </p:grpSp>
          <p:pic>
            <p:nvPicPr>
              <p:cNvPr id="17" name="Imag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658600" y="-167590"/>
                <a:ext cx="2809550" cy="2809550"/>
              </a:xfrm>
              <a:prstGeom prst="rect">
                <a:avLst/>
              </a:prstGeom>
            </p:spPr>
          </p:pic>
        </p:grpSp>
        <p:pic>
          <p:nvPicPr>
            <p:cNvPr id="15" name="Imag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86700" y="-8585"/>
              <a:ext cx="3073440" cy="2769945"/>
            </a:xfrm>
            <a:prstGeom prst="rect">
              <a:avLst/>
            </a:prstGeom>
            <a:ln w="38100">
              <a:solidFill>
                <a:srgbClr val="0070C0"/>
              </a:solidFill>
            </a:ln>
          </p:spPr>
        </p:pic>
      </p:grpSp>
    </p:spTree>
    <p:extLst>
      <p:ext uri="{BB962C8B-B14F-4D97-AF65-F5344CB8AC3E}">
        <p14:creationId xmlns:p14="http://schemas.microsoft.com/office/powerpoint/2010/main" val="8807785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 name="Group 5"/>
          <p:cNvGrpSpPr/>
          <p:nvPr/>
        </p:nvGrpSpPr>
        <p:grpSpPr>
          <a:xfrm>
            <a:off x="5013640" y="384796"/>
            <a:ext cx="546560" cy="546560"/>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7" name="TextBox 7"/>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60" name="TextBox 11"/>
          <p:cNvSpPr txBox="1"/>
          <p:nvPr/>
        </p:nvSpPr>
        <p:spPr>
          <a:xfrm>
            <a:off x="10072292" y="0"/>
            <a:ext cx="3416717" cy="789982"/>
          </a:xfrm>
          <a:prstGeom prst="rect">
            <a:avLst/>
          </a:prstGeom>
        </p:spPr>
        <p:txBody>
          <a:bodyPr lIns="50800" tIns="50800" rIns="50800" bIns="50800" rtlCol="0" anchor="ctr"/>
          <a:lstStyle/>
          <a:p>
            <a:pPr algn="ctr">
              <a:lnSpc>
                <a:spcPts val="2659"/>
              </a:lnSpc>
            </a:pPr>
            <a:endParaRPr/>
          </a:p>
        </p:txBody>
      </p:sp>
      <p:grpSp>
        <p:nvGrpSpPr>
          <p:cNvPr id="34" name="Groupe 33"/>
          <p:cNvGrpSpPr/>
          <p:nvPr/>
        </p:nvGrpSpPr>
        <p:grpSpPr>
          <a:xfrm>
            <a:off x="1043284" y="-159005"/>
            <a:ext cx="16498380" cy="2928950"/>
            <a:chOff x="1005184" y="-167590"/>
            <a:chExt cx="16498380" cy="2928950"/>
          </a:xfrm>
        </p:grpSpPr>
        <p:grpSp>
          <p:nvGrpSpPr>
            <p:cNvPr id="35" name="Groupe 34"/>
            <p:cNvGrpSpPr/>
            <p:nvPr/>
          </p:nvGrpSpPr>
          <p:grpSpPr>
            <a:xfrm>
              <a:off x="1005184" y="-167590"/>
              <a:ext cx="16498380" cy="2809550"/>
              <a:chOff x="1043284" y="-167590"/>
              <a:chExt cx="16498380" cy="2809550"/>
            </a:xfrm>
          </p:grpSpPr>
          <p:grpSp>
            <p:nvGrpSpPr>
              <p:cNvPr id="39" name="Groupe 38"/>
              <p:cNvGrpSpPr/>
              <p:nvPr/>
            </p:nvGrpSpPr>
            <p:grpSpPr>
              <a:xfrm>
                <a:off x="1043284" y="339065"/>
                <a:ext cx="16498380" cy="1933648"/>
                <a:chOff x="1141246" y="268406"/>
                <a:chExt cx="16498380" cy="1933648"/>
              </a:xfrm>
            </p:grpSpPr>
            <p:pic>
              <p:nvPicPr>
                <p:cNvPr id="41" name="Image 4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246" y="294975"/>
                  <a:ext cx="1907079" cy="1907079"/>
                </a:xfrm>
                <a:prstGeom prst="rect">
                  <a:avLst/>
                </a:prstGeom>
                <a:ln w="57150">
                  <a:noFill/>
                </a:ln>
              </p:spPr>
            </p:pic>
            <p:pic>
              <p:nvPicPr>
                <p:cNvPr id="42" name="Image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89093" y="268406"/>
                  <a:ext cx="1651260" cy="1651260"/>
                </a:xfrm>
                <a:prstGeom prst="rect">
                  <a:avLst/>
                </a:prstGeom>
                <a:ln>
                  <a:noFill/>
                </a:ln>
              </p:spPr>
            </p:pic>
            <p:pic>
              <p:nvPicPr>
                <p:cNvPr id="46" name="Image 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90816" y="270856"/>
                  <a:ext cx="1648810" cy="1648810"/>
                </a:xfrm>
                <a:prstGeom prst="rect">
                  <a:avLst/>
                </a:prstGeom>
              </p:spPr>
            </p:pic>
          </p:grpSp>
          <p:pic>
            <p:nvPicPr>
              <p:cNvPr id="40" name="Image 3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658600" y="-167590"/>
                <a:ext cx="2809550" cy="2809550"/>
              </a:xfrm>
              <a:prstGeom prst="rect">
                <a:avLst/>
              </a:prstGeom>
            </p:spPr>
          </p:pic>
        </p:grpSp>
        <p:pic>
          <p:nvPicPr>
            <p:cNvPr id="38" name="Image 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86700" y="-8585"/>
              <a:ext cx="3073440" cy="2769945"/>
            </a:xfrm>
            <a:prstGeom prst="rect">
              <a:avLst/>
            </a:prstGeom>
            <a:ln w="38100">
              <a:solidFill>
                <a:srgbClr val="0070C0"/>
              </a:solidFill>
            </a:ln>
          </p:spPr>
        </p:pic>
      </p:grpSp>
      <p:sp>
        <p:nvSpPr>
          <p:cNvPr id="48" name="ZoneTexte 47"/>
          <p:cNvSpPr txBox="1"/>
          <p:nvPr/>
        </p:nvSpPr>
        <p:spPr>
          <a:xfrm>
            <a:off x="774720" y="3086100"/>
            <a:ext cx="17373600" cy="523220"/>
          </a:xfrm>
          <a:prstGeom prst="rect">
            <a:avLst/>
          </a:prstGeom>
          <a:noFill/>
        </p:spPr>
        <p:txBody>
          <a:bodyPr wrap="square" rtlCol="0">
            <a:spAutoFit/>
          </a:bodyPr>
          <a:lstStyle/>
          <a:p>
            <a:r>
              <a:rPr lang="fr-CM" sz="2800" dirty="0">
                <a:solidFill>
                  <a:schemeClr val="accent3">
                    <a:lumMod val="50000"/>
                  </a:schemeClr>
                </a:solidFill>
                <a:latin typeface="Bell MT" panose="02020503060305020303" pitchFamily="18" charset="0"/>
                <a:cs typeface="Times New Roman" panose="02020603050405020304" pitchFamily="18" charset="0"/>
              </a:rPr>
              <a:t>1</a:t>
            </a:r>
            <a:r>
              <a:rPr lang="fr-CM" sz="2800" dirty="0" smtClean="0">
                <a:solidFill>
                  <a:schemeClr val="accent3">
                    <a:lumMod val="50000"/>
                  </a:schemeClr>
                </a:solidFill>
                <a:latin typeface="Bell MT" panose="02020503060305020303" pitchFamily="18" charset="0"/>
                <a:cs typeface="Times New Roman" panose="02020603050405020304" pitchFamily="18" charset="0"/>
              </a:rPr>
              <a:t>-CIBLES</a:t>
            </a:r>
          </a:p>
        </p:txBody>
      </p:sp>
      <p:sp>
        <p:nvSpPr>
          <p:cNvPr id="2" name="ZoneTexte 1"/>
          <p:cNvSpPr txBox="1"/>
          <p:nvPr/>
        </p:nvSpPr>
        <p:spPr>
          <a:xfrm>
            <a:off x="1054435" y="3889004"/>
            <a:ext cx="16254116" cy="523220"/>
          </a:xfrm>
          <a:prstGeom prst="rect">
            <a:avLst/>
          </a:prstGeom>
          <a:noFill/>
        </p:spPr>
        <p:txBody>
          <a:bodyPr wrap="square" rtlCol="0">
            <a:spAutoFit/>
          </a:bodyPr>
          <a:lstStyle/>
          <a:p>
            <a:r>
              <a:rPr lang="fr-CM" sz="2800" b="1" dirty="0" smtClean="0">
                <a:latin typeface="Times New Roman" panose="02020603050405020304" pitchFamily="18" charset="0"/>
                <a:cs typeface="Times New Roman" panose="02020603050405020304" pitchFamily="18" charset="0"/>
              </a:rPr>
              <a:t>Cibles</a:t>
            </a:r>
            <a:r>
              <a:rPr lang="fr-CM" sz="2800" dirty="0" smtClean="0">
                <a:latin typeface="Times New Roman" panose="02020603050405020304" pitchFamily="18" charset="0"/>
                <a:cs typeface="Times New Roman" panose="02020603050405020304" pitchFamily="18" charset="0"/>
              </a:rPr>
              <a:t>: Communautés agricoles </a:t>
            </a:r>
            <a:endParaRPr lang="en-US" sz="2800" dirty="0">
              <a:latin typeface="Times New Roman" panose="02020603050405020304" pitchFamily="18" charset="0"/>
              <a:cs typeface="Times New Roman" panose="02020603050405020304" pitchFamily="18" charset="0"/>
            </a:endParaRPr>
          </a:p>
        </p:txBody>
      </p:sp>
      <p:sp>
        <p:nvSpPr>
          <p:cNvPr id="8" name="ZoneTexte 7"/>
          <p:cNvSpPr txBox="1"/>
          <p:nvPr/>
        </p:nvSpPr>
        <p:spPr>
          <a:xfrm>
            <a:off x="554568" y="9520725"/>
            <a:ext cx="5195589" cy="646331"/>
          </a:xfrm>
          <a:prstGeom prst="rect">
            <a:avLst/>
          </a:prstGeom>
          <a:noFill/>
        </p:spPr>
        <p:txBody>
          <a:bodyPr wrap="square" rtlCol="0">
            <a:spAutoFit/>
          </a:bodyPr>
          <a:lstStyle/>
          <a:p>
            <a:r>
              <a:rPr lang="fr-CM" dirty="0" smtClean="0">
                <a:latin typeface="Times New Roman" panose="02020603050405020304" pitchFamily="18" charset="0"/>
                <a:cs typeface="Times New Roman" panose="02020603050405020304" pitchFamily="18" charset="0"/>
              </a:rPr>
              <a:t>SONGBASSONG dans la commune d’ESEKA, département du Nyong-et-</a:t>
            </a:r>
            <a:r>
              <a:rPr lang="fr-CM" dirty="0" err="1" smtClean="0">
                <a:latin typeface="Times New Roman" panose="02020603050405020304" pitchFamily="18" charset="0"/>
                <a:cs typeface="Times New Roman" panose="02020603050405020304" pitchFamily="18" charset="0"/>
              </a:rPr>
              <a:t>Kellé</a:t>
            </a:r>
            <a:r>
              <a:rPr lang="fr-CM" dirty="0" smtClean="0">
                <a:latin typeface="Times New Roman" panose="02020603050405020304" pitchFamily="18" charset="0"/>
                <a:cs typeface="Times New Roman" panose="02020603050405020304" pitchFamily="18" charset="0"/>
              </a:rPr>
              <a:t>, région du Centre</a:t>
            </a:r>
            <a:endParaRPr lang="en-US" dirty="0">
              <a:latin typeface="Times New Roman" panose="02020603050405020304" pitchFamily="18" charset="0"/>
              <a:cs typeface="Times New Roman" panose="02020603050405020304" pitchFamily="18" charset="0"/>
            </a:endParaRPr>
          </a:p>
        </p:txBody>
      </p:sp>
      <p:sp>
        <p:nvSpPr>
          <p:cNvPr id="21" name="ZoneTexte 20"/>
          <p:cNvSpPr txBox="1"/>
          <p:nvPr/>
        </p:nvSpPr>
        <p:spPr>
          <a:xfrm>
            <a:off x="6903850" y="9428882"/>
            <a:ext cx="4876800" cy="923330"/>
          </a:xfrm>
          <a:prstGeom prst="rect">
            <a:avLst/>
          </a:prstGeom>
          <a:noFill/>
        </p:spPr>
        <p:txBody>
          <a:bodyPr wrap="square" rtlCol="0">
            <a:spAutoFit/>
          </a:bodyPr>
          <a:lstStyle/>
          <a:p>
            <a:r>
              <a:rPr lang="fr-CM" dirty="0" smtClean="0">
                <a:latin typeface="Times New Roman" panose="02020603050405020304" pitchFamily="18" charset="0"/>
                <a:cs typeface="Times New Roman" panose="02020603050405020304" pitchFamily="18" charset="0"/>
              </a:rPr>
              <a:t>NDOKOK dans la commune d’EDEA, département  de la Sanaga Maritime , région du Littoral</a:t>
            </a:r>
            <a:endParaRPr lang="en-US" dirty="0">
              <a:latin typeface="Times New Roman" panose="02020603050405020304" pitchFamily="18" charset="0"/>
              <a:cs typeface="Times New Roman" panose="02020603050405020304" pitchFamily="18" charset="0"/>
            </a:endParaRPr>
          </a:p>
        </p:txBody>
      </p:sp>
      <p:sp>
        <p:nvSpPr>
          <p:cNvPr id="22" name="ZoneTexte 21"/>
          <p:cNvSpPr txBox="1"/>
          <p:nvPr/>
        </p:nvSpPr>
        <p:spPr>
          <a:xfrm>
            <a:off x="12257795" y="9428882"/>
            <a:ext cx="5431201" cy="646331"/>
          </a:xfrm>
          <a:prstGeom prst="rect">
            <a:avLst/>
          </a:prstGeom>
          <a:noFill/>
        </p:spPr>
        <p:txBody>
          <a:bodyPr wrap="square" rtlCol="0">
            <a:spAutoFit/>
          </a:bodyPr>
          <a:lstStyle/>
          <a:p>
            <a:r>
              <a:rPr lang="fr-CM" dirty="0" smtClean="0">
                <a:latin typeface="Times New Roman" panose="02020603050405020304" pitchFamily="18" charset="0"/>
                <a:cs typeface="Times New Roman" panose="02020603050405020304" pitchFamily="18" charset="0"/>
              </a:rPr>
              <a:t>SEPPE dans la commune d’EDEA, département de la Sanaga Maritime, région du Littoral</a:t>
            </a:r>
            <a:endParaRPr lang="en-US" dirty="0">
              <a:latin typeface="Times New Roman" panose="02020603050405020304" pitchFamily="18" charset="0"/>
              <a:cs typeface="Times New Roman" panose="02020603050405020304" pitchFamily="18" charset="0"/>
            </a:endParaRPr>
          </a:p>
        </p:txBody>
      </p:sp>
      <p:sp>
        <p:nvSpPr>
          <p:cNvPr id="23" name="ZoneTexte 22"/>
          <p:cNvSpPr txBox="1"/>
          <p:nvPr/>
        </p:nvSpPr>
        <p:spPr>
          <a:xfrm>
            <a:off x="1054435" y="4735592"/>
            <a:ext cx="16254116" cy="523220"/>
          </a:xfrm>
          <a:prstGeom prst="rect">
            <a:avLst/>
          </a:prstGeom>
          <a:noFill/>
        </p:spPr>
        <p:txBody>
          <a:bodyPr wrap="square" rtlCol="0">
            <a:spAutoFit/>
          </a:bodyPr>
          <a:lstStyle/>
          <a:p>
            <a:r>
              <a:rPr lang="fr-CM" sz="2800" b="1" dirty="0" smtClean="0">
                <a:latin typeface="Times New Roman" panose="02020603050405020304" pitchFamily="18" charset="0"/>
                <a:cs typeface="Times New Roman" panose="02020603050405020304" pitchFamily="18" charset="0"/>
              </a:rPr>
              <a:t>Sites de formation:  </a:t>
            </a:r>
            <a:endParaRPr lang="en-US" sz="2800" b="1" dirty="0">
              <a:latin typeface="Times New Roman" panose="02020603050405020304" pitchFamily="18" charset="0"/>
              <a:cs typeface="Times New Roman" panose="02020603050405020304" pitchFamily="18" charset="0"/>
            </a:endParaRPr>
          </a:p>
        </p:txBody>
      </p:sp>
      <p:pic>
        <p:nvPicPr>
          <p:cNvPr id="3" name="Imag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0569" y="5321034"/>
            <a:ext cx="5599588" cy="4199691"/>
          </a:xfrm>
          <a:prstGeom prst="rect">
            <a:avLst/>
          </a:prstGeom>
        </p:spPr>
      </p:pic>
      <p:pic>
        <p:nvPicPr>
          <p:cNvPr id="4" name="Image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90107" y="5321034"/>
            <a:ext cx="5690544" cy="4150768"/>
          </a:xfrm>
          <a:prstGeom prst="rect">
            <a:avLst/>
          </a:prstGeom>
        </p:spPr>
      </p:pic>
      <p:pic>
        <p:nvPicPr>
          <p:cNvPr id="9" name="Imag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252219" y="5321034"/>
            <a:ext cx="5859288" cy="4150768"/>
          </a:xfrm>
          <a:prstGeom prst="rect">
            <a:avLst/>
          </a:prstGeom>
        </p:spPr>
      </p:pic>
    </p:spTree>
    <p:extLst>
      <p:ext uri="{BB962C8B-B14F-4D97-AF65-F5344CB8AC3E}">
        <p14:creationId xmlns:p14="http://schemas.microsoft.com/office/powerpoint/2010/main" val="34435205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 name="Group 5"/>
          <p:cNvGrpSpPr/>
          <p:nvPr/>
        </p:nvGrpSpPr>
        <p:grpSpPr>
          <a:xfrm>
            <a:off x="5013640" y="384796"/>
            <a:ext cx="546560" cy="546560"/>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7" name="TextBox 7"/>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60" name="TextBox 11"/>
          <p:cNvSpPr txBox="1"/>
          <p:nvPr/>
        </p:nvSpPr>
        <p:spPr>
          <a:xfrm>
            <a:off x="10072292" y="0"/>
            <a:ext cx="3416717" cy="789982"/>
          </a:xfrm>
          <a:prstGeom prst="rect">
            <a:avLst/>
          </a:prstGeom>
        </p:spPr>
        <p:txBody>
          <a:bodyPr lIns="50800" tIns="50800" rIns="50800" bIns="50800" rtlCol="0" anchor="ctr"/>
          <a:lstStyle/>
          <a:p>
            <a:pPr algn="ctr">
              <a:lnSpc>
                <a:spcPts val="2659"/>
              </a:lnSpc>
            </a:pPr>
            <a:endParaRPr/>
          </a:p>
        </p:txBody>
      </p:sp>
      <p:grpSp>
        <p:nvGrpSpPr>
          <p:cNvPr id="34" name="Groupe 33"/>
          <p:cNvGrpSpPr/>
          <p:nvPr/>
        </p:nvGrpSpPr>
        <p:grpSpPr>
          <a:xfrm>
            <a:off x="1043284" y="-159005"/>
            <a:ext cx="16498380" cy="2928950"/>
            <a:chOff x="1005184" y="-167590"/>
            <a:chExt cx="16498380" cy="2928950"/>
          </a:xfrm>
        </p:grpSpPr>
        <p:grpSp>
          <p:nvGrpSpPr>
            <p:cNvPr id="35" name="Groupe 34"/>
            <p:cNvGrpSpPr/>
            <p:nvPr/>
          </p:nvGrpSpPr>
          <p:grpSpPr>
            <a:xfrm>
              <a:off x="1005184" y="-167590"/>
              <a:ext cx="16498380" cy="2809550"/>
              <a:chOff x="1043284" y="-167590"/>
              <a:chExt cx="16498380" cy="2809550"/>
            </a:xfrm>
          </p:grpSpPr>
          <p:grpSp>
            <p:nvGrpSpPr>
              <p:cNvPr id="39" name="Groupe 38"/>
              <p:cNvGrpSpPr/>
              <p:nvPr/>
            </p:nvGrpSpPr>
            <p:grpSpPr>
              <a:xfrm>
                <a:off x="1043284" y="339065"/>
                <a:ext cx="16498380" cy="1933648"/>
                <a:chOff x="1141246" y="268406"/>
                <a:chExt cx="16498380" cy="1933648"/>
              </a:xfrm>
            </p:grpSpPr>
            <p:pic>
              <p:nvPicPr>
                <p:cNvPr id="41" name="Image 4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246" y="294975"/>
                  <a:ext cx="1907079" cy="1907079"/>
                </a:xfrm>
                <a:prstGeom prst="rect">
                  <a:avLst/>
                </a:prstGeom>
                <a:ln w="57150">
                  <a:noFill/>
                </a:ln>
              </p:spPr>
            </p:pic>
            <p:pic>
              <p:nvPicPr>
                <p:cNvPr id="42" name="Image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89093" y="268406"/>
                  <a:ext cx="1651260" cy="1651260"/>
                </a:xfrm>
                <a:prstGeom prst="rect">
                  <a:avLst/>
                </a:prstGeom>
                <a:ln>
                  <a:noFill/>
                </a:ln>
              </p:spPr>
            </p:pic>
            <p:pic>
              <p:nvPicPr>
                <p:cNvPr id="46" name="Image 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90816" y="270856"/>
                  <a:ext cx="1648810" cy="1648810"/>
                </a:xfrm>
                <a:prstGeom prst="rect">
                  <a:avLst/>
                </a:prstGeom>
              </p:spPr>
            </p:pic>
          </p:grpSp>
          <p:pic>
            <p:nvPicPr>
              <p:cNvPr id="40" name="Image 3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658600" y="-167590"/>
                <a:ext cx="2809550" cy="2809550"/>
              </a:xfrm>
              <a:prstGeom prst="rect">
                <a:avLst/>
              </a:prstGeom>
            </p:spPr>
          </p:pic>
        </p:grpSp>
        <p:pic>
          <p:nvPicPr>
            <p:cNvPr id="38" name="Image 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86700" y="-8585"/>
              <a:ext cx="3073440" cy="2769945"/>
            </a:xfrm>
            <a:prstGeom prst="rect">
              <a:avLst/>
            </a:prstGeom>
            <a:ln w="38100">
              <a:solidFill>
                <a:srgbClr val="0070C0"/>
              </a:solidFill>
            </a:ln>
          </p:spPr>
        </p:pic>
      </p:grpSp>
      <p:sp>
        <p:nvSpPr>
          <p:cNvPr id="47" name="ZoneTexte 46"/>
          <p:cNvSpPr txBox="1"/>
          <p:nvPr/>
        </p:nvSpPr>
        <p:spPr>
          <a:xfrm>
            <a:off x="457200" y="2395781"/>
            <a:ext cx="17373600" cy="1815882"/>
          </a:xfrm>
          <a:prstGeom prst="rect">
            <a:avLst/>
          </a:prstGeom>
          <a:noFill/>
        </p:spPr>
        <p:txBody>
          <a:bodyPr wrap="square" rtlCol="0">
            <a:spAutoFit/>
          </a:bodyPr>
          <a:lstStyle/>
          <a:p>
            <a:r>
              <a:rPr lang="fr-CM" sz="2800" dirty="0" smtClean="0">
                <a:solidFill>
                  <a:schemeClr val="accent3">
                    <a:lumMod val="50000"/>
                  </a:schemeClr>
                </a:solidFill>
                <a:latin typeface="Bell MT" panose="02020503060305020303" pitchFamily="18" charset="0"/>
                <a:cs typeface="Times New Roman" panose="02020603050405020304" pitchFamily="18" charset="0"/>
              </a:rPr>
              <a:t>2- MATÉRIEL ET METHODE  </a:t>
            </a:r>
          </a:p>
          <a:p>
            <a:endParaRPr lang="fr-CM" sz="2800" dirty="0" smtClean="0">
              <a:solidFill>
                <a:schemeClr val="accent3">
                  <a:lumMod val="50000"/>
                </a:schemeClr>
              </a:solidFill>
              <a:latin typeface="Bell MT" panose="02020503060305020303" pitchFamily="18" charset="0"/>
              <a:cs typeface="Times New Roman" panose="02020603050405020304" pitchFamily="18" charset="0"/>
            </a:endParaRPr>
          </a:p>
          <a:p>
            <a:endParaRPr lang="fr-CM" sz="2800" dirty="0" smtClean="0">
              <a:solidFill>
                <a:schemeClr val="accent3">
                  <a:lumMod val="50000"/>
                </a:schemeClr>
              </a:solidFill>
              <a:latin typeface="Bell MT" panose="02020503060305020303" pitchFamily="18" charset="0"/>
              <a:cs typeface="Times New Roman" panose="02020603050405020304" pitchFamily="18" charset="0"/>
            </a:endParaRPr>
          </a:p>
          <a:p>
            <a:endParaRPr lang="en-US" sz="2800" dirty="0">
              <a:solidFill>
                <a:schemeClr val="accent3">
                  <a:lumMod val="50000"/>
                </a:schemeClr>
              </a:solidFill>
              <a:latin typeface="Bell MT" panose="02020503060305020303" pitchFamily="18" charset="0"/>
              <a:cs typeface="Times New Roman" panose="02020603050405020304" pitchFamily="18" charset="0"/>
            </a:endParaRPr>
          </a:p>
        </p:txBody>
      </p:sp>
      <p:sp>
        <p:nvSpPr>
          <p:cNvPr id="17" name="ZoneTexte 16"/>
          <p:cNvSpPr txBox="1"/>
          <p:nvPr/>
        </p:nvSpPr>
        <p:spPr>
          <a:xfrm>
            <a:off x="111144" y="3150328"/>
            <a:ext cx="5421977" cy="7417415"/>
          </a:xfrm>
          <a:prstGeom prst="rect">
            <a:avLst/>
          </a:prstGeom>
          <a:noFill/>
        </p:spPr>
        <p:txBody>
          <a:bodyPr wrap="square" rtlCol="0">
            <a:spAutoFit/>
          </a:bodyPr>
          <a:lstStyle/>
          <a:p>
            <a:pPr marL="457200" indent="-457200">
              <a:buFont typeface="Wingdings" panose="05000000000000000000" pitchFamily="2" charset="2"/>
              <a:buChar char="Ø"/>
            </a:pPr>
            <a:r>
              <a:rPr lang="fr-CM" sz="2800" b="1" dirty="0" smtClean="0">
                <a:solidFill>
                  <a:schemeClr val="accent3">
                    <a:lumMod val="75000"/>
                  </a:schemeClr>
                </a:solidFill>
                <a:latin typeface="Times New Roman" panose="02020603050405020304" pitchFamily="18" charset="0"/>
                <a:cs typeface="Times New Roman" panose="02020603050405020304" pitchFamily="18" charset="0"/>
              </a:rPr>
              <a:t>Matériel biologique</a:t>
            </a:r>
          </a:p>
          <a:p>
            <a:endParaRPr lang="fr-CM" sz="2800" b="1" dirty="0" smtClean="0">
              <a:solidFill>
                <a:schemeClr val="accent3">
                  <a:lumMod val="75000"/>
                </a:schemeClr>
              </a:solidFill>
              <a:latin typeface="Times New Roman" panose="02020603050405020304" pitchFamily="18" charset="0"/>
              <a:cs typeface="Times New Roman" panose="02020603050405020304" pitchFamily="18" charset="0"/>
            </a:endParaRPr>
          </a:p>
          <a:p>
            <a:pPr marL="457200" indent="-457200">
              <a:buFontTx/>
              <a:buChar char="-"/>
            </a:pPr>
            <a:r>
              <a:rPr lang="fr-CM" sz="2800" i="1" dirty="0" err="1" smtClean="0">
                <a:latin typeface="Times New Roman" panose="02020603050405020304" pitchFamily="18" charset="0"/>
                <a:cs typeface="Times New Roman" panose="02020603050405020304" pitchFamily="18" charset="0"/>
              </a:rPr>
              <a:t>Tithonia</a:t>
            </a:r>
            <a:r>
              <a:rPr lang="fr-CM" sz="2800" i="1" dirty="0" smtClean="0">
                <a:latin typeface="Times New Roman" panose="02020603050405020304" pitchFamily="18" charset="0"/>
                <a:cs typeface="Times New Roman" panose="02020603050405020304" pitchFamily="18" charset="0"/>
              </a:rPr>
              <a:t> </a:t>
            </a:r>
            <a:r>
              <a:rPr lang="fr-CM" sz="2800" i="1" dirty="0" err="1" smtClean="0">
                <a:latin typeface="Times New Roman" panose="02020603050405020304" pitchFamily="18" charset="0"/>
                <a:cs typeface="Times New Roman" panose="02020603050405020304" pitchFamily="18" charset="0"/>
              </a:rPr>
              <a:t>diversifolia</a:t>
            </a:r>
            <a:r>
              <a:rPr lang="fr-CM" sz="2800" i="1" dirty="0" smtClean="0">
                <a:latin typeface="Times New Roman" panose="02020603050405020304" pitchFamily="18" charset="0"/>
                <a:cs typeface="Times New Roman" panose="02020603050405020304" pitchFamily="18" charset="0"/>
              </a:rPr>
              <a:t> </a:t>
            </a:r>
            <a:r>
              <a:rPr lang="fr-CM" sz="2800" dirty="0" smtClean="0">
                <a:latin typeface="Times New Roman" panose="02020603050405020304" pitchFamily="18" charset="0"/>
                <a:cs typeface="Times New Roman" panose="02020603050405020304" pitchFamily="18" charset="0"/>
              </a:rPr>
              <a:t>(Feuilles marguerites)</a:t>
            </a:r>
          </a:p>
          <a:p>
            <a:pPr marL="457200" indent="-457200">
              <a:buFontTx/>
              <a:buChar char="-"/>
            </a:pPr>
            <a:r>
              <a:rPr lang="fr-CM" sz="2800" i="1" dirty="0" smtClean="0">
                <a:latin typeface="Times New Roman" panose="02020603050405020304" pitchFamily="18" charset="0"/>
                <a:cs typeface="Times New Roman" panose="02020603050405020304" pitchFamily="18" charset="0"/>
              </a:rPr>
              <a:t>Musa </a:t>
            </a:r>
            <a:r>
              <a:rPr lang="fr-CM" sz="2800" i="1" dirty="0" err="1" smtClean="0">
                <a:latin typeface="Times New Roman" panose="02020603050405020304" pitchFamily="18" charset="0"/>
                <a:cs typeface="Times New Roman" panose="02020603050405020304" pitchFamily="18" charset="0"/>
              </a:rPr>
              <a:t>acuminata</a:t>
            </a:r>
            <a:r>
              <a:rPr lang="fr-CM" sz="2800" i="1" dirty="0" smtClean="0">
                <a:latin typeface="Times New Roman" panose="02020603050405020304" pitchFamily="18" charset="0"/>
                <a:cs typeface="Times New Roman" panose="02020603050405020304" pitchFamily="18" charset="0"/>
              </a:rPr>
              <a:t> (</a:t>
            </a:r>
            <a:r>
              <a:rPr lang="fr-CM" sz="2800" dirty="0" smtClean="0">
                <a:latin typeface="Times New Roman" panose="02020603050405020304" pitchFamily="18" charset="0"/>
                <a:cs typeface="Times New Roman" panose="02020603050405020304" pitchFamily="18" charset="0"/>
              </a:rPr>
              <a:t>Banane)</a:t>
            </a:r>
          </a:p>
          <a:p>
            <a:pPr marL="457200" indent="-457200">
              <a:buFontTx/>
              <a:buChar char="-"/>
            </a:pPr>
            <a:r>
              <a:rPr lang="fr-CM" sz="2800" dirty="0" smtClean="0">
                <a:latin typeface="Times New Roman" panose="02020603050405020304" pitchFamily="18" charset="0"/>
                <a:cs typeface="Times New Roman" panose="02020603050405020304" pitchFamily="18" charset="0"/>
              </a:rPr>
              <a:t>Fientes de pondeuse ou poule du village</a:t>
            </a:r>
          </a:p>
          <a:p>
            <a:pPr marL="457200" indent="-457200">
              <a:buFontTx/>
              <a:buChar char="-"/>
            </a:pPr>
            <a:r>
              <a:rPr lang="fr-CM" sz="2800" dirty="0" smtClean="0">
                <a:latin typeface="Times New Roman" panose="02020603050405020304" pitchFamily="18" charset="0"/>
                <a:cs typeface="Times New Roman" panose="02020603050405020304" pitchFamily="18" charset="0"/>
              </a:rPr>
              <a:t>Urine de vache</a:t>
            </a:r>
          </a:p>
          <a:p>
            <a:pPr marL="457200" indent="-457200">
              <a:buFontTx/>
              <a:buChar char="-"/>
            </a:pPr>
            <a:r>
              <a:rPr lang="fr-CM" sz="2800" dirty="0" smtClean="0">
                <a:latin typeface="Times New Roman" panose="02020603050405020304" pitchFamily="18" charset="0"/>
                <a:cs typeface="Times New Roman" panose="02020603050405020304" pitchFamily="18" charset="0"/>
              </a:rPr>
              <a:t>Cendre végétale</a:t>
            </a:r>
          </a:p>
          <a:p>
            <a:pPr marL="457200" indent="-457200">
              <a:buFontTx/>
              <a:buChar char="-"/>
            </a:pPr>
            <a:r>
              <a:rPr lang="fr-CM" sz="2800" dirty="0" smtClean="0">
                <a:latin typeface="Times New Roman" panose="02020603050405020304" pitchFamily="18" charset="0"/>
                <a:cs typeface="Times New Roman" panose="02020603050405020304" pitchFamily="18" charset="0"/>
              </a:rPr>
              <a:t>Terre forestière</a:t>
            </a:r>
          </a:p>
          <a:p>
            <a:pPr marL="457200" indent="-457200">
              <a:buFontTx/>
              <a:buChar char="-"/>
            </a:pPr>
            <a:r>
              <a:rPr lang="fr-CM" sz="2800" dirty="0" smtClean="0">
                <a:latin typeface="Times New Roman" panose="02020603050405020304" pitchFamily="18" charset="0"/>
                <a:cs typeface="Times New Roman" panose="02020603050405020304" pitchFamily="18" charset="0"/>
              </a:rPr>
              <a:t>Son de blé</a:t>
            </a:r>
          </a:p>
          <a:p>
            <a:pPr marL="457200" indent="-457200">
              <a:buFontTx/>
              <a:buChar char="-"/>
            </a:pPr>
            <a:r>
              <a:rPr lang="fr-CM" sz="2800" dirty="0" smtClean="0">
                <a:latin typeface="Times New Roman" panose="02020603050405020304" pitchFamily="18" charset="0"/>
                <a:cs typeface="Times New Roman" panose="02020603050405020304" pitchFamily="18" charset="0"/>
              </a:rPr>
              <a:t>Miel</a:t>
            </a:r>
          </a:p>
          <a:p>
            <a:pPr marL="457200" indent="-457200">
              <a:buFontTx/>
              <a:buChar char="-"/>
            </a:pPr>
            <a:r>
              <a:rPr lang="fr-CM" sz="2800" dirty="0" smtClean="0">
                <a:latin typeface="Times New Roman" panose="02020603050405020304" pitchFamily="18" charset="0"/>
                <a:cs typeface="Times New Roman" panose="02020603050405020304" pitchFamily="18" charset="0"/>
              </a:rPr>
              <a:t>Ail </a:t>
            </a:r>
          </a:p>
          <a:p>
            <a:pPr marL="457200" indent="-457200">
              <a:buFontTx/>
              <a:buChar char="-"/>
            </a:pPr>
            <a:r>
              <a:rPr lang="fr-CM" sz="2800" dirty="0" smtClean="0">
                <a:latin typeface="Times New Roman" panose="02020603050405020304" pitchFamily="18" charset="0"/>
                <a:cs typeface="Times New Roman" panose="02020603050405020304" pitchFamily="18" charset="0"/>
              </a:rPr>
              <a:t>Oignon</a:t>
            </a:r>
          </a:p>
          <a:p>
            <a:pPr marL="457200" indent="-457200">
              <a:buFontTx/>
              <a:buChar char="-"/>
            </a:pPr>
            <a:r>
              <a:rPr lang="fr-CM" sz="2800" dirty="0" smtClean="0">
                <a:latin typeface="Times New Roman" panose="02020603050405020304" pitchFamily="18" charset="0"/>
                <a:cs typeface="Times New Roman" panose="02020603050405020304" pitchFamily="18" charset="0"/>
              </a:rPr>
              <a:t>Piment </a:t>
            </a:r>
          </a:p>
          <a:p>
            <a:pPr marL="457200" indent="-457200">
              <a:buFontTx/>
              <a:buChar char="-"/>
            </a:pPr>
            <a:r>
              <a:rPr lang="fr-CM" sz="2800" dirty="0" smtClean="0">
                <a:latin typeface="Times New Roman" panose="02020603050405020304" pitchFamily="18" charset="0"/>
                <a:cs typeface="Times New Roman" panose="02020603050405020304" pitchFamily="18" charset="0"/>
              </a:rPr>
              <a:t>Eau</a:t>
            </a:r>
          </a:p>
          <a:p>
            <a:pPr marL="457200" indent="-457200">
              <a:buFontTx/>
              <a:buChar char="-"/>
            </a:pPr>
            <a:endParaRPr lang="fr-CM" sz="2800" dirty="0">
              <a:latin typeface="Times New Roman" panose="02020603050405020304" pitchFamily="18" charset="0"/>
              <a:cs typeface="Times New Roman" panose="02020603050405020304" pitchFamily="18" charset="0"/>
            </a:endParaRPr>
          </a:p>
        </p:txBody>
      </p:sp>
      <p:sp>
        <p:nvSpPr>
          <p:cNvPr id="20" name="ZoneTexte 19"/>
          <p:cNvSpPr txBox="1"/>
          <p:nvPr/>
        </p:nvSpPr>
        <p:spPr>
          <a:xfrm>
            <a:off x="6042391" y="3068014"/>
            <a:ext cx="5704474" cy="3970318"/>
          </a:xfrm>
          <a:prstGeom prst="rect">
            <a:avLst/>
          </a:prstGeom>
          <a:noFill/>
        </p:spPr>
        <p:txBody>
          <a:bodyPr wrap="square" rtlCol="0">
            <a:spAutoFit/>
          </a:bodyPr>
          <a:lstStyle/>
          <a:p>
            <a:pPr marL="457200" indent="-457200">
              <a:buFont typeface="Wingdings" panose="05000000000000000000" pitchFamily="2" charset="2"/>
              <a:buChar char="Ø"/>
            </a:pPr>
            <a:r>
              <a:rPr lang="fr-CM" sz="2800" b="1" dirty="0" smtClean="0">
                <a:solidFill>
                  <a:schemeClr val="accent3">
                    <a:lumMod val="75000"/>
                  </a:schemeClr>
                </a:solidFill>
                <a:latin typeface="Times New Roman" panose="02020603050405020304" pitchFamily="18" charset="0"/>
                <a:cs typeface="Times New Roman" panose="02020603050405020304" pitchFamily="18" charset="0"/>
              </a:rPr>
              <a:t>Matériel technique</a:t>
            </a:r>
          </a:p>
          <a:p>
            <a:pPr marL="457200" indent="-457200">
              <a:buFont typeface="Wingdings" panose="05000000000000000000" pitchFamily="2" charset="2"/>
              <a:buChar char="Ø"/>
            </a:pPr>
            <a:endParaRPr lang="fr-CM" sz="2800" b="1" dirty="0">
              <a:solidFill>
                <a:schemeClr val="accent3">
                  <a:lumMod val="75000"/>
                </a:schemeClr>
              </a:solidFill>
              <a:latin typeface="Times New Roman" panose="02020603050405020304" pitchFamily="18" charset="0"/>
              <a:cs typeface="Times New Roman" panose="02020603050405020304" pitchFamily="18" charset="0"/>
            </a:endParaRPr>
          </a:p>
          <a:p>
            <a:pPr marL="457200" indent="-457200">
              <a:buFontTx/>
              <a:buChar char="-"/>
            </a:pPr>
            <a:r>
              <a:rPr lang="fr-CM" sz="2800" dirty="0" smtClean="0">
                <a:latin typeface="Times New Roman" panose="02020603050405020304" pitchFamily="18" charset="0"/>
                <a:cs typeface="Times New Roman" panose="02020603050405020304" pitchFamily="18" charset="0"/>
              </a:rPr>
              <a:t>9 contenants dont 3 de 70L, 6 contenants de 30L</a:t>
            </a:r>
          </a:p>
          <a:p>
            <a:pPr marL="457200" indent="-457200">
              <a:buFontTx/>
              <a:buChar char="-"/>
            </a:pPr>
            <a:r>
              <a:rPr lang="fr-CM" sz="2800" dirty="0" smtClean="0">
                <a:latin typeface="Times New Roman" panose="02020603050405020304" pitchFamily="18" charset="0"/>
                <a:cs typeface="Times New Roman" panose="02020603050405020304" pitchFamily="18" charset="0"/>
              </a:rPr>
              <a:t>Une Balance</a:t>
            </a:r>
          </a:p>
          <a:p>
            <a:pPr marL="457200" indent="-457200">
              <a:buFontTx/>
              <a:buChar char="-"/>
            </a:pPr>
            <a:r>
              <a:rPr lang="fr-CM" sz="2800" dirty="0" smtClean="0">
                <a:latin typeface="Times New Roman" panose="02020603050405020304" pitchFamily="18" charset="0"/>
                <a:cs typeface="Times New Roman" panose="02020603050405020304" pitchFamily="18" charset="0"/>
              </a:rPr>
              <a:t>Un tamis</a:t>
            </a:r>
          </a:p>
          <a:p>
            <a:pPr marL="457200" indent="-457200">
              <a:buFontTx/>
              <a:buChar char="-"/>
            </a:pPr>
            <a:r>
              <a:rPr lang="fr-CM" sz="2800" dirty="0" smtClean="0">
                <a:latin typeface="Times New Roman" panose="02020603050405020304" pitchFamily="18" charset="0"/>
                <a:cs typeface="Times New Roman" panose="02020603050405020304" pitchFamily="18" charset="0"/>
              </a:rPr>
              <a:t>Pulvérisateur de 16L</a:t>
            </a:r>
          </a:p>
          <a:p>
            <a:pPr marL="457200" indent="-457200">
              <a:buFontTx/>
              <a:buChar char="-"/>
            </a:pPr>
            <a:r>
              <a:rPr lang="fr-CM" sz="2800" dirty="0" smtClean="0">
                <a:latin typeface="Times New Roman" panose="02020603050405020304" pitchFamily="18" charset="0"/>
                <a:cs typeface="Times New Roman" panose="02020603050405020304" pitchFamily="18" charset="0"/>
              </a:rPr>
              <a:t>Une bassine </a:t>
            </a:r>
          </a:p>
          <a:p>
            <a:pPr marL="457200" indent="-457200">
              <a:buFontTx/>
              <a:buChar char="-"/>
            </a:pPr>
            <a:endParaRPr lang="en-US" sz="2800" dirty="0">
              <a:latin typeface="Times New Roman" panose="02020603050405020304" pitchFamily="18" charset="0"/>
              <a:cs typeface="Times New Roman" panose="02020603050405020304" pitchFamily="18" charset="0"/>
            </a:endParaRPr>
          </a:p>
        </p:txBody>
      </p:sp>
      <p:sp>
        <p:nvSpPr>
          <p:cNvPr id="18" name="ZoneTexte 17"/>
          <p:cNvSpPr txBox="1"/>
          <p:nvPr/>
        </p:nvSpPr>
        <p:spPr>
          <a:xfrm>
            <a:off x="11507844" y="3068014"/>
            <a:ext cx="6854528" cy="7109639"/>
          </a:xfrm>
          <a:prstGeom prst="rect">
            <a:avLst/>
          </a:prstGeom>
          <a:noFill/>
        </p:spPr>
        <p:txBody>
          <a:bodyPr wrap="square" rtlCol="0">
            <a:spAutoFit/>
          </a:bodyPr>
          <a:lstStyle/>
          <a:p>
            <a:pPr marL="342900" indent="-342900">
              <a:buFont typeface="Wingdings" panose="05000000000000000000" pitchFamily="2" charset="2"/>
              <a:buChar char="Ø"/>
            </a:pPr>
            <a:r>
              <a:rPr lang="fr-CM" sz="2400" b="1" dirty="0" smtClean="0">
                <a:solidFill>
                  <a:schemeClr val="accent3">
                    <a:lumMod val="75000"/>
                  </a:schemeClr>
                </a:solidFill>
                <a:latin typeface="Times New Roman" panose="02020603050405020304" pitchFamily="18" charset="0"/>
                <a:cs typeface="Times New Roman" panose="02020603050405020304" pitchFamily="18" charset="0"/>
              </a:rPr>
              <a:t>Organisation de la formation </a:t>
            </a:r>
          </a:p>
          <a:p>
            <a:endParaRPr lang="fr-CM" sz="2400" dirty="0">
              <a:latin typeface="Times New Roman" panose="02020603050405020304" pitchFamily="18" charset="0"/>
              <a:cs typeface="Times New Roman" panose="02020603050405020304" pitchFamily="18" charset="0"/>
            </a:endParaRPr>
          </a:p>
          <a:p>
            <a:pPr marL="342900" indent="-342900">
              <a:buFontTx/>
              <a:buChar char="-"/>
            </a:pPr>
            <a:r>
              <a:rPr lang="fr-CM" sz="2400" dirty="0" smtClean="0">
                <a:latin typeface="Times New Roman" panose="02020603050405020304" pitchFamily="18" charset="0"/>
                <a:cs typeface="Times New Roman" panose="02020603050405020304" pitchFamily="18" charset="0"/>
              </a:rPr>
              <a:t>3 jours de formation  en raison d’un jour de formation  par </a:t>
            </a:r>
            <a:r>
              <a:rPr lang="fr-CM" sz="2400" dirty="0">
                <a:latin typeface="Times New Roman" panose="02020603050405020304" pitchFamily="18" charset="0"/>
                <a:cs typeface="Times New Roman" panose="02020603050405020304" pitchFamily="18" charset="0"/>
              </a:rPr>
              <a:t>village: </a:t>
            </a:r>
            <a:endParaRPr lang="fr-CM" sz="2400" dirty="0" smtClean="0">
              <a:latin typeface="Times New Roman" panose="02020603050405020304" pitchFamily="18" charset="0"/>
              <a:cs typeface="Times New Roman" panose="02020603050405020304" pitchFamily="18" charset="0"/>
            </a:endParaRPr>
          </a:p>
          <a:p>
            <a:pPr marL="342900" indent="-74613">
              <a:buFont typeface="Arial" panose="020B0604020202020204" pitchFamily="34" charset="0"/>
              <a:buChar char="•"/>
            </a:pPr>
            <a:r>
              <a:rPr lang="fr-CM" sz="2400" dirty="0">
                <a:latin typeface="Times New Roman" panose="02020603050405020304" pitchFamily="18" charset="0"/>
                <a:cs typeface="Times New Roman" panose="02020603050405020304" pitchFamily="18" charset="0"/>
              </a:rPr>
              <a:t> </a:t>
            </a:r>
            <a:r>
              <a:rPr lang="fr-CM" sz="2400" dirty="0" smtClean="0">
                <a:latin typeface="Times New Roman" panose="02020603050405020304" pitchFamily="18" charset="0"/>
                <a:cs typeface="Times New Roman" panose="02020603050405020304" pitchFamily="18" charset="0"/>
              </a:rPr>
              <a:t>  25 </a:t>
            </a:r>
            <a:r>
              <a:rPr lang="fr-CM" sz="2400" dirty="0">
                <a:latin typeface="Times New Roman" panose="02020603050405020304" pitchFamily="18" charset="0"/>
                <a:cs typeface="Times New Roman" panose="02020603050405020304" pitchFamily="18" charset="0"/>
              </a:rPr>
              <a:t>Juin 2026 </a:t>
            </a:r>
            <a:r>
              <a:rPr lang="fr-CM" sz="2400" dirty="0" smtClean="0">
                <a:latin typeface="Times New Roman" panose="02020603050405020304" pitchFamily="18" charset="0"/>
                <a:cs typeface="Times New Roman" panose="02020603050405020304" pitchFamily="18" charset="0"/>
              </a:rPr>
              <a:t>à Song </a:t>
            </a:r>
            <a:r>
              <a:rPr lang="fr-CM" sz="2400" dirty="0" err="1" smtClean="0">
                <a:latin typeface="Times New Roman" panose="02020603050405020304" pitchFamily="18" charset="0"/>
                <a:cs typeface="Times New Roman" panose="02020603050405020304" pitchFamily="18" charset="0"/>
              </a:rPr>
              <a:t>Bassong</a:t>
            </a:r>
            <a:r>
              <a:rPr lang="fr-CM" sz="2400" dirty="0" smtClean="0">
                <a:latin typeface="Times New Roman" panose="02020603050405020304" pitchFamily="18" charset="0"/>
                <a:cs typeface="Times New Roman" panose="02020603050405020304" pitchFamily="18" charset="0"/>
              </a:rPr>
              <a:t> </a:t>
            </a:r>
          </a:p>
          <a:p>
            <a:pPr marL="342900" indent="-74613">
              <a:buFont typeface="Arial" panose="020B0604020202020204" pitchFamily="34" charset="0"/>
              <a:buChar char="•"/>
            </a:pPr>
            <a:r>
              <a:rPr lang="fr-CM" sz="2400" dirty="0">
                <a:latin typeface="Times New Roman" panose="02020603050405020304" pitchFamily="18" charset="0"/>
                <a:cs typeface="Times New Roman" panose="02020603050405020304" pitchFamily="18" charset="0"/>
              </a:rPr>
              <a:t> </a:t>
            </a:r>
            <a:r>
              <a:rPr lang="fr-CM" sz="2400" dirty="0" smtClean="0">
                <a:latin typeface="Times New Roman" panose="02020603050405020304" pitchFamily="18" charset="0"/>
                <a:cs typeface="Times New Roman" panose="02020603050405020304" pitchFamily="18" charset="0"/>
              </a:rPr>
              <a:t>  30 </a:t>
            </a:r>
            <a:r>
              <a:rPr lang="fr-CM" sz="2400" dirty="0">
                <a:latin typeface="Times New Roman" panose="02020603050405020304" pitchFamily="18" charset="0"/>
                <a:cs typeface="Times New Roman" panose="02020603050405020304" pitchFamily="18" charset="0"/>
              </a:rPr>
              <a:t>Juin </a:t>
            </a:r>
            <a:r>
              <a:rPr lang="fr-CM" sz="2400" dirty="0" smtClean="0">
                <a:latin typeface="Times New Roman" panose="02020603050405020304" pitchFamily="18" charset="0"/>
                <a:cs typeface="Times New Roman" panose="02020603050405020304" pitchFamily="18" charset="0"/>
              </a:rPr>
              <a:t>2026 à </a:t>
            </a:r>
            <a:r>
              <a:rPr lang="fr-CM" sz="2400" dirty="0" err="1" smtClean="0">
                <a:latin typeface="Times New Roman" panose="02020603050405020304" pitchFamily="18" charset="0"/>
                <a:cs typeface="Times New Roman" panose="02020603050405020304" pitchFamily="18" charset="0"/>
              </a:rPr>
              <a:t>Ndokok</a:t>
            </a:r>
            <a:endParaRPr lang="fr-CM" sz="2400" dirty="0" smtClean="0">
              <a:latin typeface="Times New Roman" panose="02020603050405020304" pitchFamily="18" charset="0"/>
              <a:cs typeface="Times New Roman" panose="02020603050405020304" pitchFamily="18" charset="0"/>
            </a:endParaRPr>
          </a:p>
          <a:p>
            <a:pPr marL="342900" indent="-74613">
              <a:buFont typeface="Arial" panose="020B0604020202020204" pitchFamily="34" charset="0"/>
              <a:buChar char="•"/>
            </a:pPr>
            <a:r>
              <a:rPr lang="fr-CM" sz="2400" dirty="0">
                <a:latin typeface="Times New Roman" panose="02020603050405020304" pitchFamily="18" charset="0"/>
                <a:cs typeface="Times New Roman" panose="02020603050405020304" pitchFamily="18" charset="0"/>
              </a:rPr>
              <a:t> </a:t>
            </a:r>
            <a:r>
              <a:rPr lang="fr-CM" sz="2400" dirty="0" smtClean="0">
                <a:latin typeface="Times New Roman" panose="02020603050405020304" pitchFamily="18" charset="0"/>
                <a:cs typeface="Times New Roman" panose="02020603050405020304" pitchFamily="18" charset="0"/>
              </a:rPr>
              <a:t>  01 </a:t>
            </a:r>
            <a:r>
              <a:rPr lang="fr-CM" sz="2400" dirty="0">
                <a:latin typeface="Times New Roman" panose="02020603050405020304" pitchFamily="18" charset="0"/>
                <a:cs typeface="Times New Roman" panose="02020603050405020304" pitchFamily="18" charset="0"/>
              </a:rPr>
              <a:t>Juillet </a:t>
            </a:r>
            <a:r>
              <a:rPr lang="fr-CM" sz="2400" dirty="0" smtClean="0">
                <a:latin typeface="Times New Roman" panose="02020603050405020304" pitchFamily="18" charset="0"/>
                <a:cs typeface="Times New Roman" panose="02020603050405020304" pitchFamily="18" charset="0"/>
              </a:rPr>
              <a:t>2026 à </a:t>
            </a:r>
            <a:r>
              <a:rPr lang="fr-CM" sz="2400" dirty="0" err="1" smtClean="0">
                <a:latin typeface="Times New Roman" panose="02020603050405020304" pitchFamily="18" charset="0"/>
                <a:cs typeface="Times New Roman" panose="02020603050405020304" pitchFamily="18" charset="0"/>
              </a:rPr>
              <a:t>Seppe</a:t>
            </a:r>
            <a:endParaRPr lang="fr-CM" sz="2400" dirty="0" smtClean="0">
              <a:latin typeface="Times New Roman" panose="02020603050405020304" pitchFamily="18" charset="0"/>
              <a:cs typeface="Times New Roman" panose="02020603050405020304" pitchFamily="18" charset="0"/>
            </a:endParaRPr>
          </a:p>
          <a:p>
            <a:pPr marL="342900" indent="-342900">
              <a:buFontTx/>
              <a:buChar char="-"/>
            </a:pPr>
            <a:endParaRPr lang="fr-CM" sz="2400" dirty="0" smtClean="0">
              <a:latin typeface="Times New Roman" panose="02020603050405020304" pitchFamily="18" charset="0"/>
              <a:cs typeface="Times New Roman" panose="02020603050405020304" pitchFamily="18" charset="0"/>
            </a:endParaRPr>
          </a:p>
          <a:p>
            <a:pPr marL="342900" indent="-342900">
              <a:buFontTx/>
              <a:buChar char="-"/>
            </a:pPr>
            <a:r>
              <a:rPr lang="fr-CM" sz="2400" dirty="0" smtClean="0">
                <a:latin typeface="Times New Roman" panose="02020603050405020304" pitchFamily="18" charset="0"/>
                <a:cs typeface="Times New Roman" panose="02020603050405020304" pitchFamily="18" charset="0"/>
              </a:rPr>
              <a:t>Méthode participative: </a:t>
            </a:r>
          </a:p>
          <a:p>
            <a:pPr marL="342900" indent="-342900">
              <a:buFontTx/>
              <a:buChar char="-"/>
            </a:pPr>
            <a:endParaRPr lang="fr-CM" sz="2400" dirty="0" smtClean="0">
              <a:latin typeface="Times New Roman" panose="02020603050405020304" pitchFamily="18" charset="0"/>
              <a:cs typeface="Times New Roman" panose="02020603050405020304" pitchFamily="18" charset="0"/>
            </a:endParaRPr>
          </a:p>
          <a:p>
            <a:pPr marL="446088" indent="-177800">
              <a:buFont typeface="Arial" panose="020B0604020202020204" pitchFamily="34" charset="0"/>
              <a:buChar char="•"/>
              <a:tabLst>
                <a:tab pos="534988" algn="l"/>
              </a:tabLst>
            </a:pPr>
            <a:r>
              <a:rPr lang="fr-CM" sz="2400" dirty="0">
                <a:latin typeface="Times New Roman" panose="02020603050405020304" pitchFamily="18" charset="0"/>
                <a:cs typeface="Times New Roman" panose="02020603050405020304" pitchFamily="18" charset="0"/>
              </a:rPr>
              <a:t> </a:t>
            </a:r>
            <a:r>
              <a:rPr lang="fr-CM" sz="2400" dirty="0" smtClean="0">
                <a:latin typeface="Times New Roman" panose="02020603050405020304" pitchFamily="18" charset="0"/>
                <a:cs typeface="Times New Roman" panose="02020603050405020304" pitchFamily="18" charset="0"/>
              </a:rPr>
              <a:t>Une phase introductive de présentation de l’équipe de formateurs par l’organisation porteuse du projet Cam-</a:t>
            </a:r>
            <a:r>
              <a:rPr lang="fr-CM" sz="2400" dirty="0" err="1" smtClean="0">
                <a:latin typeface="Times New Roman" panose="02020603050405020304" pitchFamily="18" charset="0"/>
                <a:cs typeface="Times New Roman" panose="02020603050405020304" pitchFamily="18" charset="0"/>
              </a:rPr>
              <a:t>Ecology</a:t>
            </a:r>
            <a:endParaRPr lang="fr-CM" sz="2400" dirty="0" smtClean="0">
              <a:latin typeface="Times New Roman" panose="02020603050405020304" pitchFamily="18" charset="0"/>
              <a:cs typeface="Times New Roman" panose="02020603050405020304" pitchFamily="18" charset="0"/>
            </a:endParaRPr>
          </a:p>
          <a:p>
            <a:pPr marL="268288">
              <a:tabLst>
                <a:tab pos="534988" algn="l"/>
              </a:tabLst>
            </a:pPr>
            <a:endParaRPr lang="fr-CM" sz="2400" dirty="0" smtClean="0">
              <a:latin typeface="Times New Roman" panose="02020603050405020304" pitchFamily="18" charset="0"/>
              <a:cs typeface="Times New Roman" panose="02020603050405020304" pitchFamily="18" charset="0"/>
            </a:endParaRPr>
          </a:p>
          <a:p>
            <a:pPr marL="446088" indent="-177800">
              <a:buFont typeface="Arial" panose="020B0604020202020204" pitchFamily="34" charset="0"/>
              <a:buChar char="•"/>
              <a:tabLst>
                <a:tab pos="534988" algn="l"/>
              </a:tabLst>
            </a:pPr>
            <a:r>
              <a:rPr lang="fr-CM" sz="2400" dirty="0" smtClean="0">
                <a:latin typeface="Times New Roman" panose="02020603050405020304" pitchFamily="18" charset="0"/>
                <a:cs typeface="Times New Roman" panose="02020603050405020304" pitchFamily="18" charset="0"/>
              </a:rPr>
              <a:t> Une séance théorique sur</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les </a:t>
            </a:r>
            <a:r>
              <a:rPr lang="en-US" sz="2400" dirty="0" err="1" smtClean="0">
                <a:latin typeface="Times New Roman" panose="02020603050405020304" pitchFamily="18" charset="0"/>
                <a:cs typeface="Times New Roman" panose="02020603050405020304" pitchFamily="18" charset="0"/>
              </a:rPr>
              <a:t>besoins</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nutritifs</a:t>
            </a:r>
            <a:r>
              <a:rPr lang="en-US" sz="2400" dirty="0" smtClean="0">
                <a:latin typeface="Times New Roman" panose="02020603050405020304" pitchFamily="18" charset="0"/>
                <a:cs typeface="Times New Roman" panose="02020603050405020304" pitchFamily="18" charset="0"/>
              </a:rPr>
              <a:t> de la </a:t>
            </a:r>
            <a:r>
              <a:rPr lang="en-US" sz="2400" dirty="0" err="1" smtClean="0">
                <a:latin typeface="Times New Roman" panose="02020603050405020304" pitchFamily="18" charset="0"/>
                <a:cs typeface="Times New Roman" panose="02020603050405020304" pitchFamily="18" charset="0"/>
              </a:rPr>
              <a:t>plante</a:t>
            </a:r>
            <a:r>
              <a:rPr lang="en-US" sz="2400" dirty="0" smtClean="0">
                <a:latin typeface="Times New Roman" panose="02020603050405020304" pitchFamily="18" charset="0"/>
                <a:cs typeface="Times New Roman" panose="02020603050405020304" pitchFamily="18" charset="0"/>
              </a:rPr>
              <a:t> et les </a:t>
            </a:r>
            <a:r>
              <a:rPr lang="en-US" sz="2400" dirty="0" err="1" smtClean="0">
                <a:latin typeface="Times New Roman" panose="02020603050405020304" pitchFamily="18" charset="0"/>
                <a:cs typeface="Times New Roman" panose="02020603050405020304" pitchFamily="18" charset="0"/>
              </a:rPr>
              <a:t>biofertilisants</a:t>
            </a:r>
            <a:r>
              <a:rPr lang="en-US" sz="2400" dirty="0" smtClean="0">
                <a:latin typeface="Times New Roman" panose="02020603050405020304" pitchFamily="18" charset="0"/>
                <a:cs typeface="Times New Roman" panose="02020603050405020304" pitchFamily="18" charset="0"/>
              </a:rPr>
              <a:t> à </a:t>
            </a:r>
            <a:r>
              <a:rPr lang="en-US" sz="2400" dirty="0" err="1" smtClean="0">
                <a:latin typeface="Times New Roman" panose="02020603050405020304" pitchFamily="18" charset="0"/>
                <a:cs typeface="Times New Roman" panose="02020603050405020304" pitchFamily="18" charset="0"/>
              </a:rPr>
              <a:t>produire</a:t>
            </a:r>
            <a:endParaRPr lang="en-US" sz="2400" dirty="0" smtClean="0">
              <a:latin typeface="Times New Roman" panose="02020603050405020304" pitchFamily="18" charset="0"/>
              <a:cs typeface="Times New Roman" panose="02020603050405020304" pitchFamily="18" charset="0"/>
            </a:endParaRPr>
          </a:p>
          <a:p>
            <a:pPr marL="268288">
              <a:tabLst>
                <a:tab pos="534988" algn="l"/>
              </a:tabLst>
            </a:pPr>
            <a:endParaRPr lang="en-US" sz="2400" dirty="0" smtClean="0">
              <a:latin typeface="Times New Roman" panose="02020603050405020304" pitchFamily="18" charset="0"/>
              <a:cs typeface="Times New Roman" panose="02020603050405020304" pitchFamily="18" charset="0"/>
            </a:endParaRPr>
          </a:p>
          <a:p>
            <a:pPr marL="446088" indent="-177800">
              <a:buFont typeface="Arial" panose="020B0604020202020204" pitchFamily="34" charset="0"/>
              <a:buChar char="•"/>
              <a:tabLst>
                <a:tab pos="534988" algn="l"/>
              </a:tabLst>
            </a:pPr>
            <a:r>
              <a:rPr lang="fr-CM" sz="2400" dirty="0" smtClean="0">
                <a:latin typeface="Times New Roman" panose="02020603050405020304" pitchFamily="18" charset="0"/>
                <a:cs typeface="Times New Roman" panose="02020603050405020304" pitchFamily="18" charset="0"/>
              </a:rPr>
              <a:t>Une séance pratique au cours de laquelle les communautés locales produisent elles mêmes </a:t>
            </a:r>
          </a:p>
        </p:txBody>
      </p:sp>
      <p:pic>
        <p:nvPicPr>
          <p:cNvPr id="2" name="Image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62584" y="6607444"/>
            <a:ext cx="6724432" cy="3652607"/>
          </a:xfrm>
          <a:prstGeom prst="rect">
            <a:avLst/>
          </a:prstGeom>
          <a:ln>
            <a:noFill/>
          </a:ln>
          <a:effectLst>
            <a:softEdge rad="112500"/>
          </a:effectLst>
        </p:spPr>
      </p:pic>
    </p:spTree>
    <p:extLst>
      <p:ext uri="{BB962C8B-B14F-4D97-AF65-F5344CB8AC3E}">
        <p14:creationId xmlns:p14="http://schemas.microsoft.com/office/powerpoint/2010/main" val="18572557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pattFill prst="pct5">
          <a:fgClr>
            <a:schemeClr val="accent3">
              <a:lumMod val="75000"/>
            </a:schemeClr>
          </a:fgClr>
          <a:bgClr>
            <a:schemeClr val="bg1"/>
          </a:bgClr>
        </a:pattFill>
        <a:effectLst/>
      </p:bgPr>
    </p:bg>
    <p:spTree>
      <p:nvGrpSpPr>
        <p:cNvPr id="1" name=""/>
        <p:cNvGrpSpPr/>
        <p:nvPr/>
      </p:nvGrpSpPr>
      <p:grpSpPr>
        <a:xfrm>
          <a:off x="0" y="0"/>
          <a:ext cx="0" cy="0"/>
          <a:chOff x="0" y="0"/>
          <a:chExt cx="0" cy="0"/>
        </a:xfrm>
      </p:grpSpPr>
      <p:sp>
        <p:nvSpPr>
          <p:cNvPr id="60" name="TextBox 11"/>
          <p:cNvSpPr txBox="1"/>
          <p:nvPr/>
        </p:nvSpPr>
        <p:spPr>
          <a:xfrm>
            <a:off x="10072292" y="0"/>
            <a:ext cx="3416717" cy="789982"/>
          </a:xfrm>
          <a:prstGeom prst="rect">
            <a:avLst/>
          </a:prstGeom>
        </p:spPr>
        <p:txBody>
          <a:bodyPr lIns="50800" tIns="50800" rIns="50800" bIns="50800" rtlCol="0" anchor="ctr"/>
          <a:lstStyle/>
          <a:p>
            <a:pPr algn="ctr">
              <a:lnSpc>
                <a:spcPts val="2659"/>
              </a:lnSpc>
            </a:pPr>
            <a:endParaRPr/>
          </a:p>
        </p:txBody>
      </p:sp>
      <p:sp>
        <p:nvSpPr>
          <p:cNvPr id="118" name="Rectangle 117"/>
          <p:cNvSpPr/>
          <p:nvPr/>
        </p:nvSpPr>
        <p:spPr>
          <a:xfrm>
            <a:off x="386392" y="4152900"/>
            <a:ext cx="17283511" cy="1836400"/>
          </a:xfrm>
          <a:prstGeom prst="rect">
            <a:avLst/>
          </a:prstGeom>
        </p:spPr>
        <p:txBody>
          <a:bodyPr wrap="square">
            <a:spAutoFit/>
          </a:bodyPr>
          <a:lstStyle/>
          <a:p>
            <a:pPr algn="just"/>
            <a:endParaRPr lang="en-US" sz="6000" spc="904" dirty="0">
              <a:solidFill>
                <a:srgbClr val="92D050"/>
              </a:solidFill>
              <a:latin typeface="Times New Roman" panose="02020603050405020304" pitchFamily="18" charset="0"/>
              <a:ea typeface="Tahoma" panose="020B0604030504040204" pitchFamily="34" charset="0"/>
              <a:cs typeface="Times New Roman" panose="02020603050405020304" pitchFamily="18" charset="0"/>
              <a:sym typeface="TT Hoves"/>
            </a:endParaRPr>
          </a:p>
          <a:p>
            <a:pPr algn="ctr">
              <a:lnSpc>
                <a:spcPts val="6369"/>
              </a:lnSpc>
            </a:pPr>
            <a:r>
              <a:rPr lang="fr-FR" sz="6000" b="1" spc="904" dirty="0" smtClean="0">
                <a:solidFill>
                  <a:srgbClr val="92D050"/>
                </a:solidFill>
                <a:latin typeface="Times New Roman" panose="02020603050405020304" pitchFamily="18" charset="0"/>
                <a:ea typeface="Tahoma" panose="020B0604030504040204" pitchFamily="34" charset="0"/>
                <a:cs typeface="Times New Roman" panose="02020603050405020304" pitchFamily="18" charset="0"/>
                <a:sym typeface="TT Hoves"/>
              </a:rPr>
              <a:t>RESULTATS</a:t>
            </a:r>
            <a:endParaRPr lang="fr-FR" sz="6000" b="1" spc="904" dirty="0">
              <a:solidFill>
                <a:srgbClr val="92D050"/>
              </a:solidFill>
              <a:latin typeface="Times New Roman" panose="02020603050405020304" pitchFamily="18" charset="0"/>
              <a:ea typeface="Tahoma" panose="020B0604030504040204" pitchFamily="34" charset="0"/>
              <a:cs typeface="Times New Roman" panose="02020603050405020304" pitchFamily="18" charset="0"/>
              <a:sym typeface="TT Hoves"/>
            </a:endParaRPr>
          </a:p>
        </p:txBody>
      </p:sp>
      <p:grpSp>
        <p:nvGrpSpPr>
          <p:cNvPr id="13" name="Groupe 12"/>
          <p:cNvGrpSpPr/>
          <p:nvPr/>
        </p:nvGrpSpPr>
        <p:grpSpPr>
          <a:xfrm>
            <a:off x="1043284" y="0"/>
            <a:ext cx="16498380" cy="2947807"/>
            <a:chOff x="1005184" y="-8585"/>
            <a:chExt cx="16498380" cy="2947807"/>
          </a:xfrm>
        </p:grpSpPr>
        <p:grpSp>
          <p:nvGrpSpPr>
            <p:cNvPr id="14" name="Groupe 13"/>
            <p:cNvGrpSpPr/>
            <p:nvPr/>
          </p:nvGrpSpPr>
          <p:grpSpPr>
            <a:xfrm>
              <a:off x="1005184" y="129672"/>
              <a:ext cx="16498380" cy="2809550"/>
              <a:chOff x="1043284" y="129672"/>
              <a:chExt cx="16498380" cy="2809550"/>
            </a:xfrm>
          </p:grpSpPr>
          <p:grpSp>
            <p:nvGrpSpPr>
              <p:cNvPr id="16" name="Groupe 15"/>
              <p:cNvGrpSpPr/>
              <p:nvPr/>
            </p:nvGrpSpPr>
            <p:grpSpPr>
              <a:xfrm>
                <a:off x="1043284" y="339065"/>
                <a:ext cx="16498380" cy="1933648"/>
                <a:chOff x="1141246" y="268406"/>
                <a:chExt cx="16498380" cy="1933648"/>
              </a:xfrm>
            </p:grpSpPr>
            <p:pic>
              <p:nvPicPr>
                <p:cNvPr id="18" name="Image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246" y="294975"/>
                  <a:ext cx="1907079" cy="1907079"/>
                </a:xfrm>
                <a:prstGeom prst="rect">
                  <a:avLst/>
                </a:prstGeom>
                <a:ln w="57150">
                  <a:noFill/>
                </a:ln>
              </p:spPr>
            </p:pic>
            <p:pic>
              <p:nvPicPr>
                <p:cNvPr id="19" name="Imag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89093" y="268406"/>
                  <a:ext cx="1651260" cy="1651260"/>
                </a:xfrm>
                <a:prstGeom prst="rect">
                  <a:avLst/>
                </a:prstGeom>
                <a:ln>
                  <a:noFill/>
                </a:ln>
              </p:spPr>
            </p:pic>
            <p:pic>
              <p:nvPicPr>
                <p:cNvPr id="20" name="Imag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90816" y="270856"/>
                  <a:ext cx="1648810" cy="1648810"/>
                </a:xfrm>
                <a:prstGeom prst="rect">
                  <a:avLst/>
                </a:prstGeom>
              </p:spPr>
            </p:pic>
          </p:grpSp>
          <p:pic>
            <p:nvPicPr>
              <p:cNvPr id="17" name="Imag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740957" y="129672"/>
                <a:ext cx="2809550" cy="2809550"/>
              </a:xfrm>
              <a:prstGeom prst="rect">
                <a:avLst/>
              </a:prstGeom>
              <a:ln w="38100">
                <a:solidFill>
                  <a:schemeClr val="tx2">
                    <a:lumMod val="60000"/>
                    <a:lumOff val="40000"/>
                  </a:schemeClr>
                </a:solidFill>
              </a:ln>
            </p:spPr>
          </p:pic>
        </p:grpSp>
        <p:pic>
          <p:nvPicPr>
            <p:cNvPr id="15" name="Imag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86700" y="-8585"/>
              <a:ext cx="3073440" cy="2769945"/>
            </a:xfrm>
            <a:prstGeom prst="rect">
              <a:avLst/>
            </a:prstGeom>
            <a:ln w="38100">
              <a:noFill/>
            </a:ln>
          </p:spPr>
        </p:pic>
      </p:grpSp>
    </p:spTree>
    <p:extLst>
      <p:ext uri="{BB962C8B-B14F-4D97-AF65-F5344CB8AC3E}">
        <p14:creationId xmlns:p14="http://schemas.microsoft.com/office/powerpoint/2010/main" val="39723191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 name="Group 5"/>
          <p:cNvGrpSpPr/>
          <p:nvPr/>
        </p:nvGrpSpPr>
        <p:grpSpPr>
          <a:xfrm>
            <a:off x="5013640" y="384796"/>
            <a:ext cx="546560" cy="546560"/>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7" name="TextBox 7"/>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60" name="TextBox 11"/>
          <p:cNvSpPr txBox="1"/>
          <p:nvPr/>
        </p:nvSpPr>
        <p:spPr>
          <a:xfrm>
            <a:off x="10072292" y="0"/>
            <a:ext cx="3416717" cy="789982"/>
          </a:xfrm>
          <a:prstGeom prst="rect">
            <a:avLst/>
          </a:prstGeom>
        </p:spPr>
        <p:txBody>
          <a:bodyPr lIns="50800" tIns="50800" rIns="50800" bIns="50800" rtlCol="0" anchor="ctr"/>
          <a:lstStyle/>
          <a:p>
            <a:pPr algn="ctr">
              <a:lnSpc>
                <a:spcPts val="2659"/>
              </a:lnSpc>
            </a:pPr>
            <a:endParaRPr/>
          </a:p>
        </p:txBody>
      </p:sp>
      <p:grpSp>
        <p:nvGrpSpPr>
          <p:cNvPr id="34" name="Groupe 33"/>
          <p:cNvGrpSpPr/>
          <p:nvPr/>
        </p:nvGrpSpPr>
        <p:grpSpPr>
          <a:xfrm>
            <a:off x="1043284" y="0"/>
            <a:ext cx="16498380" cy="2869287"/>
            <a:chOff x="1005184" y="-8585"/>
            <a:chExt cx="16498380" cy="2869287"/>
          </a:xfrm>
        </p:grpSpPr>
        <p:grpSp>
          <p:nvGrpSpPr>
            <p:cNvPr id="35" name="Groupe 34"/>
            <p:cNvGrpSpPr/>
            <p:nvPr/>
          </p:nvGrpSpPr>
          <p:grpSpPr>
            <a:xfrm>
              <a:off x="1005184" y="47707"/>
              <a:ext cx="16498380" cy="2812995"/>
              <a:chOff x="1043284" y="47707"/>
              <a:chExt cx="16498380" cy="2812995"/>
            </a:xfrm>
          </p:grpSpPr>
          <p:grpSp>
            <p:nvGrpSpPr>
              <p:cNvPr id="39" name="Groupe 38"/>
              <p:cNvGrpSpPr/>
              <p:nvPr/>
            </p:nvGrpSpPr>
            <p:grpSpPr>
              <a:xfrm>
                <a:off x="1043284" y="339065"/>
                <a:ext cx="16498380" cy="1933648"/>
                <a:chOff x="1141246" y="268406"/>
                <a:chExt cx="16498380" cy="1933648"/>
              </a:xfrm>
            </p:grpSpPr>
            <p:pic>
              <p:nvPicPr>
                <p:cNvPr id="41" name="Image 4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246" y="294975"/>
                  <a:ext cx="1907079" cy="1907079"/>
                </a:xfrm>
                <a:prstGeom prst="rect">
                  <a:avLst/>
                </a:prstGeom>
                <a:ln w="57150">
                  <a:noFill/>
                </a:ln>
              </p:spPr>
            </p:pic>
            <p:pic>
              <p:nvPicPr>
                <p:cNvPr id="42" name="Image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89093" y="268406"/>
                  <a:ext cx="1651260" cy="1651260"/>
                </a:xfrm>
                <a:prstGeom prst="rect">
                  <a:avLst/>
                </a:prstGeom>
                <a:ln>
                  <a:noFill/>
                </a:ln>
              </p:spPr>
            </p:pic>
            <p:pic>
              <p:nvPicPr>
                <p:cNvPr id="46" name="Image 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90816" y="270856"/>
                  <a:ext cx="1648810" cy="1648810"/>
                </a:xfrm>
                <a:prstGeom prst="rect">
                  <a:avLst/>
                </a:prstGeom>
              </p:spPr>
            </p:pic>
          </p:grpSp>
          <p:pic>
            <p:nvPicPr>
              <p:cNvPr id="40" name="Image 3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780650" y="47707"/>
                <a:ext cx="2809550" cy="2812995"/>
              </a:xfrm>
              <a:prstGeom prst="rect">
                <a:avLst/>
              </a:prstGeom>
              <a:ln w="38100">
                <a:solidFill>
                  <a:schemeClr val="tx2">
                    <a:lumMod val="60000"/>
                    <a:lumOff val="40000"/>
                  </a:schemeClr>
                </a:solidFill>
              </a:ln>
            </p:spPr>
          </p:pic>
        </p:grpSp>
        <p:pic>
          <p:nvPicPr>
            <p:cNvPr id="38" name="Image 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86700" y="-8585"/>
              <a:ext cx="3073440" cy="2769945"/>
            </a:xfrm>
            <a:prstGeom prst="rect">
              <a:avLst/>
            </a:prstGeom>
            <a:ln w="38100">
              <a:noFill/>
            </a:ln>
          </p:spPr>
        </p:pic>
      </p:grpSp>
      <p:sp>
        <p:nvSpPr>
          <p:cNvPr id="19" name="ZoneTexte 18"/>
          <p:cNvSpPr txBox="1"/>
          <p:nvPr/>
        </p:nvSpPr>
        <p:spPr>
          <a:xfrm>
            <a:off x="457200" y="3987893"/>
            <a:ext cx="4191000" cy="6555641"/>
          </a:xfrm>
          <a:prstGeom prst="rect">
            <a:avLst/>
          </a:prstGeom>
          <a:noFill/>
        </p:spPr>
        <p:txBody>
          <a:bodyPr wrap="square" rtlCol="0">
            <a:spAutoFit/>
          </a:bodyPr>
          <a:lstStyle/>
          <a:p>
            <a:pPr marL="457200" indent="-457200">
              <a:buFont typeface="Wingdings" panose="05000000000000000000" pitchFamily="2" charset="2"/>
              <a:buChar char="Ø"/>
            </a:pPr>
            <a:r>
              <a:rPr lang="fr-CM" sz="2800" b="1" dirty="0" smtClean="0">
                <a:solidFill>
                  <a:schemeClr val="accent3">
                    <a:lumMod val="75000"/>
                  </a:schemeClr>
                </a:solidFill>
                <a:latin typeface="Times New Roman" panose="02020603050405020304" pitchFamily="18" charset="0"/>
                <a:cs typeface="Times New Roman" panose="02020603050405020304" pitchFamily="18" charset="0"/>
              </a:rPr>
              <a:t>Engrais liquide complet</a:t>
            </a:r>
          </a:p>
          <a:p>
            <a:endParaRPr lang="fr-CM" sz="2800" b="1" dirty="0" smtClean="0">
              <a:solidFill>
                <a:schemeClr val="accent3">
                  <a:lumMod val="75000"/>
                </a:schemeClr>
              </a:solidFill>
              <a:latin typeface="Times New Roman" panose="02020603050405020304" pitchFamily="18" charset="0"/>
              <a:cs typeface="Times New Roman" panose="02020603050405020304" pitchFamily="18" charset="0"/>
            </a:endParaRPr>
          </a:p>
          <a:p>
            <a:pPr marL="457200" indent="-457200">
              <a:buFontTx/>
              <a:buChar char="-"/>
            </a:pPr>
            <a:r>
              <a:rPr lang="fr-CM" sz="2800" i="1" dirty="0" err="1" smtClean="0">
                <a:latin typeface="Times New Roman" panose="02020603050405020304" pitchFamily="18" charset="0"/>
                <a:cs typeface="Times New Roman" panose="02020603050405020304" pitchFamily="18" charset="0"/>
              </a:rPr>
              <a:t>Tithonia</a:t>
            </a:r>
            <a:r>
              <a:rPr lang="fr-CM" sz="2800" i="1" dirty="0" smtClean="0">
                <a:latin typeface="Times New Roman" panose="02020603050405020304" pitchFamily="18" charset="0"/>
                <a:cs typeface="Times New Roman" panose="02020603050405020304" pitchFamily="18" charset="0"/>
              </a:rPr>
              <a:t> </a:t>
            </a:r>
            <a:r>
              <a:rPr lang="fr-CM" sz="2800" i="1" dirty="0" err="1" smtClean="0">
                <a:latin typeface="Times New Roman" panose="02020603050405020304" pitchFamily="18" charset="0"/>
                <a:cs typeface="Times New Roman" panose="02020603050405020304" pitchFamily="18" charset="0"/>
              </a:rPr>
              <a:t>diversifolia</a:t>
            </a:r>
            <a:r>
              <a:rPr lang="fr-CM" sz="2800" i="1" dirty="0" smtClean="0">
                <a:latin typeface="Times New Roman" panose="02020603050405020304" pitchFamily="18" charset="0"/>
                <a:cs typeface="Times New Roman" panose="02020603050405020304" pitchFamily="18" charset="0"/>
              </a:rPr>
              <a:t> </a:t>
            </a:r>
            <a:r>
              <a:rPr lang="fr-CM" sz="2800" dirty="0" smtClean="0">
                <a:latin typeface="Times New Roman" panose="02020603050405020304" pitchFamily="18" charset="0"/>
                <a:cs typeface="Times New Roman" panose="02020603050405020304" pitchFamily="18" charset="0"/>
              </a:rPr>
              <a:t>(Feuilles marguerites) 30%</a:t>
            </a:r>
          </a:p>
          <a:p>
            <a:pPr marL="457200" indent="-457200">
              <a:buFontTx/>
              <a:buChar char="-"/>
            </a:pPr>
            <a:r>
              <a:rPr lang="fr-CM" sz="2800" i="1" dirty="0" smtClean="0">
                <a:latin typeface="Times New Roman" panose="02020603050405020304" pitchFamily="18" charset="0"/>
                <a:cs typeface="Times New Roman" panose="02020603050405020304" pitchFamily="18" charset="0"/>
              </a:rPr>
              <a:t>Musa </a:t>
            </a:r>
            <a:r>
              <a:rPr lang="fr-CM" sz="2800" i="1" dirty="0" err="1" smtClean="0">
                <a:latin typeface="Times New Roman" panose="02020603050405020304" pitchFamily="18" charset="0"/>
                <a:cs typeface="Times New Roman" panose="02020603050405020304" pitchFamily="18" charset="0"/>
              </a:rPr>
              <a:t>acuminata</a:t>
            </a:r>
            <a:r>
              <a:rPr lang="fr-CM" sz="2800" i="1" dirty="0" smtClean="0">
                <a:latin typeface="Times New Roman" panose="02020603050405020304" pitchFamily="18" charset="0"/>
                <a:cs typeface="Times New Roman" panose="02020603050405020304" pitchFamily="18" charset="0"/>
              </a:rPr>
              <a:t> (</a:t>
            </a:r>
            <a:r>
              <a:rPr lang="fr-CM" sz="2800" dirty="0" smtClean="0">
                <a:latin typeface="Times New Roman" panose="02020603050405020304" pitchFamily="18" charset="0"/>
                <a:cs typeface="Times New Roman" panose="02020603050405020304" pitchFamily="18" charset="0"/>
              </a:rPr>
              <a:t>Banane) 15%</a:t>
            </a:r>
          </a:p>
          <a:p>
            <a:pPr marL="457200" indent="-457200">
              <a:buFontTx/>
              <a:buChar char="-"/>
            </a:pPr>
            <a:r>
              <a:rPr lang="fr-CM" sz="2800" dirty="0" smtClean="0">
                <a:latin typeface="Times New Roman" panose="02020603050405020304" pitchFamily="18" charset="0"/>
                <a:cs typeface="Times New Roman" panose="02020603050405020304" pitchFamily="18" charset="0"/>
              </a:rPr>
              <a:t>Fientes de pondeuse ou poule du village 15%</a:t>
            </a:r>
          </a:p>
          <a:p>
            <a:pPr marL="457200" indent="-457200">
              <a:buFontTx/>
              <a:buChar char="-"/>
            </a:pPr>
            <a:r>
              <a:rPr lang="fr-CM" sz="2800" dirty="0" smtClean="0">
                <a:latin typeface="Times New Roman" panose="02020603050405020304" pitchFamily="18" charset="0"/>
                <a:cs typeface="Times New Roman" panose="02020603050405020304" pitchFamily="18" charset="0"/>
              </a:rPr>
              <a:t>Urine de vache 10%</a:t>
            </a:r>
          </a:p>
          <a:p>
            <a:pPr marL="457200" indent="-457200">
              <a:buFontTx/>
              <a:buChar char="-"/>
            </a:pPr>
            <a:r>
              <a:rPr lang="fr-CM" sz="2800" dirty="0" smtClean="0">
                <a:latin typeface="Times New Roman" panose="02020603050405020304" pitchFamily="18" charset="0"/>
                <a:cs typeface="Times New Roman" panose="02020603050405020304" pitchFamily="18" charset="0"/>
              </a:rPr>
              <a:t>Cendre végétale 2%</a:t>
            </a:r>
          </a:p>
          <a:p>
            <a:pPr marL="457200" indent="-457200">
              <a:buFontTx/>
              <a:buChar char="-"/>
            </a:pPr>
            <a:r>
              <a:rPr lang="fr-CM" sz="2800" dirty="0" smtClean="0">
                <a:latin typeface="Times New Roman" panose="02020603050405020304" pitchFamily="18" charset="0"/>
                <a:cs typeface="Times New Roman" panose="02020603050405020304" pitchFamily="18" charset="0"/>
              </a:rPr>
              <a:t>Terre forestière 5%</a:t>
            </a:r>
          </a:p>
          <a:p>
            <a:pPr marL="457200" indent="-457200">
              <a:buFontTx/>
              <a:buChar char="-"/>
            </a:pPr>
            <a:r>
              <a:rPr lang="fr-CM" sz="2800" dirty="0" smtClean="0">
                <a:latin typeface="Times New Roman" panose="02020603050405020304" pitchFamily="18" charset="0"/>
                <a:cs typeface="Times New Roman" panose="02020603050405020304" pitchFamily="18" charset="0"/>
              </a:rPr>
              <a:t>Eau 42%</a:t>
            </a:r>
          </a:p>
          <a:p>
            <a:pPr marL="457200" indent="-457200">
              <a:buFontTx/>
              <a:buChar char="-"/>
            </a:pPr>
            <a:endParaRPr lang="fr-CM" sz="2800" dirty="0">
              <a:latin typeface="Times New Roman" panose="02020603050405020304" pitchFamily="18" charset="0"/>
              <a:cs typeface="Times New Roman" panose="02020603050405020304" pitchFamily="18" charset="0"/>
            </a:endParaRPr>
          </a:p>
        </p:txBody>
      </p:sp>
      <p:sp>
        <p:nvSpPr>
          <p:cNvPr id="21" name="ZoneTexte 20"/>
          <p:cNvSpPr txBox="1"/>
          <p:nvPr/>
        </p:nvSpPr>
        <p:spPr>
          <a:xfrm>
            <a:off x="4801252" y="3961714"/>
            <a:ext cx="4587237" cy="3539430"/>
          </a:xfrm>
          <a:prstGeom prst="rect">
            <a:avLst/>
          </a:prstGeom>
          <a:noFill/>
        </p:spPr>
        <p:txBody>
          <a:bodyPr wrap="square" rtlCol="0">
            <a:spAutoFit/>
          </a:bodyPr>
          <a:lstStyle/>
          <a:p>
            <a:pPr marL="457200" indent="-457200">
              <a:buFont typeface="Wingdings" panose="05000000000000000000" pitchFamily="2" charset="2"/>
              <a:buChar char="Ø"/>
            </a:pPr>
            <a:r>
              <a:rPr lang="fr-CM" sz="2800" b="1" dirty="0" smtClean="0">
                <a:solidFill>
                  <a:schemeClr val="accent3">
                    <a:lumMod val="75000"/>
                  </a:schemeClr>
                </a:solidFill>
                <a:latin typeface="Times New Roman" panose="02020603050405020304" pitchFamily="18" charset="0"/>
                <a:cs typeface="Times New Roman" panose="02020603050405020304" pitchFamily="18" charset="0"/>
              </a:rPr>
              <a:t>Microorganismes efficaces</a:t>
            </a:r>
          </a:p>
          <a:p>
            <a:endParaRPr lang="fr-CM" sz="2800" b="1" dirty="0" smtClean="0">
              <a:solidFill>
                <a:schemeClr val="accent3">
                  <a:lumMod val="75000"/>
                </a:schemeClr>
              </a:solidFill>
              <a:latin typeface="Times New Roman" panose="02020603050405020304" pitchFamily="18" charset="0"/>
              <a:cs typeface="Times New Roman" panose="02020603050405020304" pitchFamily="18" charset="0"/>
            </a:endParaRPr>
          </a:p>
          <a:p>
            <a:pPr marL="457200" indent="-457200">
              <a:buFontTx/>
              <a:buChar char="-"/>
            </a:pPr>
            <a:r>
              <a:rPr lang="fr-CM" sz="2800" dirty="0" smtClean="0">
                <a:latin typeface="Times New Roman" panose="02020603050405020304" pitchFamily="18" charset="0"/>
                <a:cs typeface="Times New Roman" panose="02020603050405020304" pitchFamily="18" charset="0"/>
              </a:rPr>
              <a:t>Terre forestière 25%</a:t>
            </a:r>
          </a:p>
          <a:p>
            <a:pPr marL="457200" indent="-457200">
              <a:buFontTx/>
              <a:buChar char="-"/>
            </a:pPr>
            <a:r>
              <a:rPr lang="fr-CM" sz="2800" dirty="0" smtClean="0">
                <a:latin typeface="Times New Roman" panose="02020603050405020304" pitchFamily="18" charset="0"/>
                <a:cs typeface="Times New Roman" panose="02020603050405020304" pitchFamily="18" charset="0"/>
              </a:rPr>
              <a:t>Son de blé 10%</a:t>
            </a:r>
          </a:p>
          <a:p>
            <a:pPr marL="457200" indent="-457200">
              <a:buFontTx/>
              <a:buChar char="-"/>
            </a:pPr>
            <a:r>
              <a:rPr lang="fr-CM" sz="2800" dirty="0" smtClean="0">
                <a:latin typeface="Times New Roman" panose="02020603050405020304" pitchFamily="18" charset="0"/>
                <a:cs typeface="Times New Roman" panose="02020603050405020304" pitchFamily="18" charset="0"/>
              </a:rPr>
              <a:t>Miel 10%</a:t>
            </a:r>
          </a:p>
          <a:p>
            <a:pPr marL="457200" indent="-457200">
              <a:buFontTx/>
              <a:buChar char="-"/>
            </a:pPr>
            <a:r>
              <a:rPr lang="fr-CM" sz="2800" dirty="0" smtClean="0">
                <a:latin typeface="Times New Roman" panose="02020603050405020304" pitchFamily="18" charset="0"/>
                <a:cs typeface="Times New Roman" panose="02020603050405020304" pitchFamily="18" charset="0"/>
              </a:rPr>
              <a:t>Eau </a:t>
            </a:r>
          </a:p>
          <a:p>
            <a:pPr marL="457200" indent="-457200">
              <a:buFontTx/>
              <a:buChar char="-"/>
            </a:pPr>
            <a:endParaRPr lang="fr-CM" sz="2800" dirty="0">
              <a:latin typeface="Times New Roman" panose="02020603050405020304" pitchFamily="18" charset="0"/>
              <a:cs typeface="Times New Roman" panose="02020603050405020304" pitchFamily="18" charset="0"/>
            </a:endParaRPr>
          </a:p>
        </p:txBody>
      </p:sp>
      <p:sp>
        <p:nvSpPr>
          <p:cNvPr id="22" name="ZoneTexte 21"/>
          <p:cNvSpPr txBox="1"/>
          <p:nvPr/>
        </p:nvSpPr>
        <p:spPr>
          <a:xfrm>
            <a:off x="4720355" y="7047392"/>
            <a:ext cx="4587237" cy="3108543"/>
          </a:xfrm>
          <a:prstGeom prst="rect">
            <a:avLst/>
          </a:prstGeom>
          <a:noFill/>
        </p:spPr>
        <p:txBody>
          <a:bodyPr wrap="square" rtlCol="0">
            <a:spAutoFit/>
          </a:bodyPr>
          <a:lstStyle/>
          <a:p>
            <a:pPr marL="457200" indent="-457200">
              <a:buFont typeface="Wingdings" panose="05000000000000000000" pitchFamily="2" charset="2"/>
              <a:buChar char="Ø"/>
            </a:pPr>
            <a:r>
              <a:rPr lang="fr-CM" sz="2800" b="1" dirty="0" err="1" smtClean="0">
                <a:solidFill>
                  <a:schemeClr val="accent3">
                    <a:lumMod val="75000"/>
                  </a:schemeClr>
                </a:solidFill>
                <a:latin typeface="Times New Roman" panose="02020603050405020304" pitchFamily="18" charset="0"/>
                <a:cs typeface="Times New Roman" panose="02020603050405020304" pitchFamily="18" charset="0"/>
              </a:rPr>
              <a:t>Biopesticides</a:t>
            </a:r>
            <a:endParaRPr lang="fr-CM" sz="2800" b="1" dirty="0" smtClean="0">
              <a:solidFill>
                <a:schemeClr val="accent3">
                  <a:lumMod val="75000"/>
                </a:schemeClr>
              </a:solidFill>
              <a:latin typeface="Times New Roman" panose="02020603050405020304" pitchFamily="18" charset="0"/>
              <a:cs typeface="Times New Roman" panose="02020603050405020304" pitchFamily="18" charset="0"/>
            </a:endParaRPr>
          </a:p>
          <a:p>
            <a:endParaRPr lang="fr-CM" sz="2800" b="1" dirty="0" smtClean="0">
              <a:solidFill>
                <a:schemeClr val="accent3">
                  <a:lumMod val="75000"/>
                </a:schemeClr>
              </a:solidFill>
              <a:latin typeface="Times New Roman" panose="02020603050405020304" pitchFamily="18" charset="0"/>
              <a:cs typeface="Times New Roman" panose="02020603050405020304" pitchFamily="18" charset="0"/>
            </a:endParaRPr>
          </a:p>
          <a:p>
            <a:pPr marL="457200" indent="-457200">
              <a:buFontTx/>
              <a:buChar char="-"/>
            </a:pPr>
            <a:r>
              <a:rPr lang="fr-CM" sz="2800" dirty="0" smtClean="0">
                <a:latin typeface="Times New Roman" panose="02020603050405020304" pitchFamily="18" charset="0"/>
                <a:cs typeface="Times New Roman" panose="02020603050405020304" pitchFamily="18" charset="0"/>
              </a:rPr>
              <a:t>Ail 10%</a:t>
            </a:r>
          </a:p>
          <a:p>
            <a:pPr marL="457200" indent="-457200">
              <a:buFontTx/>
              <a:buChar char="-"/>
            </a:pPr>
            <a:r>
              <a:rPr lang="fr-CM" sz="2800" dirty="0" smtClean="0">
                <a:latin typeface="Times New Roman" panose="02020603050405020304" pitchFamily="18" charset="0"/>
                <a:cs typeface="Times New Roman" panose="02020603050405020304" pitchFamily="18" charset="0"/>
              </a:rPr>
              <a:t>Oignon 10%</a:t>
            </a:r>
          </a:p>
          <a:p>
            <a:pPr marL="457200" indent="-457200">
              <a:buFontTx/>
              <a:buChar char="-"/>
            </a:pPr>
            <a:r>
              <a:rPr lang="fr-CM" sz="2800" dirty="0" smtClean="0">
                <a:latin typeface="Times New Roman" panose="02020603050405020304" pitchFamily="18" charset="0"/>
                <a:cs typeface="Times New Roman" panose="02020603050405020304" pitchFamily="18" charset="0"/>
              </a:rPr>
              <a:t>Piment  10%</a:t>
            </a:r>
          </a:p>
          <a:p>
            <a:pPr marL="457200" indent="-457200">
              <a:buFontTx/>
              <a:buChar char="-"/>
            </a:pPr>
            <a:r>
              <a:rPr lang="fr-CM" sz="2800" dirty="0" smtClean="0">
                <a:latin typeface="Times New Roman" panose="02020603050405020304" pitchFamily="18" charset="0"/>
                <a:cs typeface="Times New Roman" panose="02020603050405020304" pitchFamily="18" charset="0"/>
              </a:rPr>
              <a:t>Sachets de </a:t>
            </a:r>
            <a:r>
              <a:rPr lang="fr-CM" sz="2800" dirty="0" err="1" smtClean="0">
                <a:latin typeface="Times New Roman" panose="02020603050405020304" pitchFamily="18" charset="0"/>
                <a:cs typeface="Times New Roman" panose="02020603050405020304" pitchFamily="18" charset="0"/>
              </a:rPr>
              <a:t>madar</a:t>
            </a:r>
            <a:endParaRPr lang="fr-CM" sz="2800" dirty="0" smtClean="0">
              <a:latin typeface="Times New Roman" panose="02020603050405020304" pitchFamily="18" charset="0"/>
              <a:cs typeface="Times New Roman" panose="02020603050405020304" pitchFamily="18" charset="0"/>
            </a:endParaRPr>
          </a:p>
          <a:p>
            <a:pPr marL="457200" indent="-457200">
              <a:buFontTx/>
              <a:buChar char="-"/>
            </a:pPr>
            <a:r>
              <a:rPr lang="fr-CM" sz="2800" dirty="0" smtClean="0">
                <a:latin typeface="Times New Roman" panose="02020603050405020304" pitchFamily="18" charset="0"/>
                <a:cs typeface="Times New Roman" panose="02020603050405020304" pitchFamily="18" charset="0"/>
              </a:rPr>
              <a:t>Eau </a:t>
            </a:r>
            <a:endParaRPr lang="fr-CM" sz="2800" dirty="0">
              <a:latin typeface="Times New Roman" panose="02020603050405020304" pitchFamily="18" charset="0"/>
              <a:cs typeface="Times New Roman" panose="02020603050405020304" pitchFamily="18" charset="0"/>
            </a:endParaRPr>
          </a:p>
        </p:txBody>
      </p:sp>
      <p:sp>
        <p:nvSpPr>
          <p:cNvPr id="23" name="ZoneTexte 22"/>
          <p:cNvSpPr txBox="1"/>
          <p:nvPr/>
        </p:nvSpPr>
        <p:spPr>
          <a:xfrm>
            <a:off x="-3852996" y="2588066"/>
            <a:ext cx="17373600" cy="954107"/>
          </a:xfrm>
          <a:prstGeom prst="rect">
            <a:avLst/>
          </a:prstGeom>
          <a:noFill/>
        </p:spPr>
        <p:txBody>
          <a:bodyPr wrap="square" rtlCol="0">
            <a:spAutoFit/>
          </a:bodyPr>
          <a:lstStyle/>
          <a:p>
            <a:pPr algn="ctr"/>
            <a:r>
              <a:rPr lang="fr-CM" sz="2800" dirty="0" smtClean="0">
                <a:solidFill>
                  <a:schemeClr val="accent3">
                    <a:lumMod val="50000"/>
                  </a:schemeClr>
                </a:solidFill>
                <a:latin typeface="Times New Roman" panose="02020603050405020304" pitchFamily="18" charset="0"/>
                <a:cs typeface="Times New Roman" panose="02020603050405020304" pitchFamily="18" charset="0"/>
              </a:rPr>
              <a:t>Trois types de biofertilisants produits dans les trois localités  </a:t>
            </a:r>
            <a:endParaRPr lang="fr-CM" sz="2800" dirty="0" smtClean="0">
              <a:solidFill>
                <a:schemeClr val="accent3">
                  <a:lumMod val="50000"/>
                </a:schemeClr>
              </a:solidFill>
              <a:latin typeface="Bell MT" panose="02020503060305020303" pitchFamily="18" charset="0"/>
              <a:cs typeface="Times New Roman" panose="02020603050405020304" pitchFamily="18" charset="0"/>
            </a:endParaRPr>
          </a:p>
          <a:p>
            <a:pPr algn="ctr"/>
            <a:endParaRPr lang="en-US" sz="2800" dirty="0">
              <a:solidFill>
                <a:schemeClr val="accent3">
                  <a:lumMod val="50000"/>
                </a:schemeClr>
              </a:solidFill>
              <a:latin typeface="Bell MT" panose="02020503060305020303" pitchFamily="18" charset="0"/>
              <a:cs typeface="Times New Roman" panose="02020603050405020304" pitchFamily="18" charset="0"/>
            </a:endParaRPr>
          </a:p>
        </p:txBody>
      </p:sp>
      <p:pic>
        <p:nvPicPr>
          <p:cNvPr id="2" name="Image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906986" y="3172523"/>
            <a:ext cx="4756860" cy="3455328"/>
          </a:xfrm>
          <a:prstGeom prst="rect">
            <a:avLst/>
          </a:prstGeom>
          <a:ln>
            <a:noFill/>
          </a:ln>
          <a:effectLst>
            <a:softEdge rad="112500"/>
          </a:effectLst>
        </p:spPr>
      </p:pic>
      <p:sp>
        <p:nvSpPr>
          <p:cNvPr id="3" name="ZoneTexte 2"/>
          <p:cNvSpPr txBox="1"/>
          <p:nvPr/>
        </p:nvSpPr>
        <p:spPr>
          <a:xfrm>
            <a:off x="9200485" y="9615951"/>
            <a:ext cx="9381014" cy="461665"/>
          </a:xfrm>
          <a:prstGeom prst="rect">
            <a:avLst/>
          </a:prstGeom>
          <a:noFill/>
        </p:spPr>
        <p:txBody>
          <a:bodyPr wrap="square" rtlCol="0">
            <a:spAutoFit/>
          </a:bodyPr>
          <a:lstStyle/>
          <a:p>
            <a:r>
              <a:rPr lang="fr-CM" sz="2400" dirty="0" smtClean="0">
                <a:latin typeface="Times New Roman" panose="02020603050405020304" pitchFamily="18" charset="0"/>
                <a:cs typeface="Times New Roman" panose="02020603050405020304" pitchFamily="18" charset="0"/>
              </a:rPr>
              <a:t>Trois types de biofertilisants produits, et un pulvérisateur de 16L offert </a:t>
            </a:r>
            <a:endParaRPr lang="en-US" sz="2400" dirty="0">
              <a:latin typeface="Times New Roman" panose="02020603050405020304" pitchFamily="18" charset="0"/>
              <a:cs typeface="Times New Roman" panose="02020603050405020304" pitchFamily="18" charset="0"/>
            </a:endParaRPr>
          </a:p>
        </p:txBody>
      </p:sp>
      <p:pic>
        <p:nvPicPr>
          <p:cNvPr id="4" name="Image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582949" y="3070064"/>
            <a:ext cx="4551541" cy="3504069"/>
          </a:xfrm>
          <a:prstGeom prst="rect">
            <a:avLst/>
          </a:prstGeom>
          <a:ln>
            <a:noFill/>
          </a:ln>
          <a:effectLst>
            <a:softEdge rad="112500"/>
          </a:effectLst>
        </p:spPr>
      </p:pic>
      <p:pic>
        <p:nvPicPr>
          <p:cNvPr id="8" name="Image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906986" y="6583991"/>
            <a:ext cx="4675963" cy="3068479"/>
          </a:xfrm>
          <a:prstGeom prst="rect">
            <a:avLst/>
          </a:prstGeom>
          <a:ln>
            <a:noFill/>
          </a:ln>
          <a:effectLst>
            <a:softEdge rad="112500"/>
          </a:effectLst>
        </p:spPr>
      </p:pic>
      <p:pic>
        <p:nvPicPr>
          <p:cNvPr id="10" name="Image 9"/>
          <p:cNvPicPr>
            <a:picLocks noChangeAspect="1"/>
          </p:cNvPicPr>
          <p:nvPr/>
        </p:nvPicPr>
        <p:blipFill rotWithShape="1">
          <a:blip r:embed="rId10">
            <a:extLst>
              <a:ext uri="{28A0092B-C50C-407E-A947-70E740481C1C}">
                <a14:useLocalDpi xmlns:a14="http://schemas.microsoft.com/office/drawing/2010/main" val="0"/>
              </a:ext>
            </a:extLst>
          </a:blip>
          <a:srcRect t="42593" b="19630"/>
          <a:stretch/>
        </p:blipFill>
        <p:spPr>
          <a:xfrm>
            <a:off x="13700138" y="6508006"/>
            <a:ext cx="4434352" cy="3228080"/>
          </a:xfrm>
          <a:prstGeom prst="rect">
            <a:avLst/>
          </a:prstGeom>
          <a:ln>
            <a:noFill/>
          </a:ln>
          <a:effectLst>
            <a:softEdge rad="112500"/>
          </a:effectLst>
        </p:spPr>
      </p:pic>
    </p:spTree>
    <p:extLst>
      <p:ext uri="{BB962C8B-B14F-4D97-AF65-F5344CB8AC3E}">
        <p14:creationId xmlns:p14="http://schemas.microsoft.com/office/powerpoint/2010/main" val="12060669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 name="Group 5"/>
          <p:cNvGrpSpPr/>
          <p:nvPr/>
        </p:nvGrpSpPr>
        <p:grpSpPr>
          <a:xfrm>
            <a:off x="5013640" y="384796"/>
            <a:ext cx="546560" cy="546560"/>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7" name="TextBox 7"/>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60" name="TextBox 11"/>
          <p:cNvSpPr txBox="1"/>
          <p:nvPr/>
        </p:nvSpPr>
        <p:spPr>
          <a:xfrm>
            <a:off x="10072292" y="0"/>
            <a:ext cx="3416717" cy="789982"/>
          </a:xfrm>
          <a:prstGeom prst="rect">
            <a:avLst/>
          </a:prstGeom>
        </p:spPr>
        <p:txBody>
          <a:bodyPr lIns="50800" tIns="50800" rIns="50800" bIns="50800" rtlCol="0" anchor="ctr"/>
          <a:lstStyle/>
          <a:p>
            <a:pPr algn="ctr">
              <a:lnSpc>
                <a:spcPts val="2659"/>
              </a:lnSpc>
            </a:pPr>
            <a:endParaRPr/>
          </a:p>
        </p:txBody>
      </p:sp>
      <p:grpSp>
        <p:nvGrpSpPr>
          <p:cNvPr id="34" name="Groupe 33"/>
          <p:cNvGrpSpPr/>
          <p:nvPr/>
        </p:nvGrpSpPr>
        <p:grpSpPr>
          <a:xfrm>
            <a:off x="1043284" y="0"/>
            <a:ext cx="16498380" cy="2769945"/>
            <a:chOff x="1005184" y="-8585"/>
            <a:chExt cx="16498380" cy="2769945"/>
          </a:xfrm>
        </p:grpSpPr>
        <p:grpSp>
          <p:nvGrpSpPr>
            <p:cNvPr id="35" name="Groupe 34"/>
            <p:cNvGrpSpPr/>
            <p:nvPr/>
          </p:nvGrpSpPr>
          <p:grpSpPr>
            <a:xfrm>
              <a:off x="1005184" y="47708"/>
              <a:ext cx="16498380" cy="2699708"/>
              <a:chOff x="1043284" y="47708"/>
              <a:chExt cx="16498380" cy="2699708"/>
            </a:xfrm>
          </p:grpSpPr>
          <p:grpSp>
            <p:nvGrpSpPr>
              <p:cNvPr id="39" name="Groupe 38"/>
              <p:cNvGrpSpPr/>
              <p:nvPr/>
            </p:nvGrpSpPr>
            <p:grpSpPr>
              <a:xfrm>
                <a:off x="1043284" y="339065"/>
                <a:ext cx="16498380" cy="1933648"/>
                <a:chOff x="1141246" y="268406"/>
                <a:chExt cx="16498380" cy="1933648"/>
              </a:xfrm>
            </p:grpSpPr>
            <p:pic>
              <p:nvPicPr>
                <p:cNvPr id="41" name="Image 4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246" y="294975"/>
                  <a:ext cx="1907079" cy="1907079"/>
                </a:xfrm>
                <a:prstGeom prst="rect">
                  <a:avLst/>
                </a:prstGeom>
                <a:ln w="57150">
                  <a:noFill/>
                </a:ln>
              </p:spPr>
            </p:pic>
            <p:pic>
              <p:nvPicPr>
                <p:cNvPr id="42" name="Image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89093" y="268406"/>
                  <a:ext cx="1651260" cy="1651260"/>
                </a:xfrm>
                <a:prstGeom prst="rect">
                  <a:avLst/>
                </a:prstGeom>
                <a:ln>
                  <a:noFill/>
                </a:ln>
              </p:spPr>
            </p:pic>
            <p:pic>
              <p:nvPicPr>
                <p:cNvPr id="46" name="Image 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90816" y="270856"/>
                  <a:ext cx="1648810" cy="1648810"/>
                </a:xfrm>
                <a:prstGeom prst="rect">
                  <a:avLst/>
                </a:prstGeom>
              </p:spPr>
            </p:pic>
          </p:grpSp>
          <p:pic>
            <p:nvPicPr>
              <p:cNvPr id="40" name="Image 3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780650" y="47708"/>
                <a:ext cx="2809550" cy="2699708"/>
              </a:xfrm>
              <a:prstGeom prst="rect">
                <a:avLst/>
              </a:prstGeom>
              <a:ln w="38100">
                <a:solidFill>
                  <a:schemeClr val="tx2">
                    <a:lumMod val="60000"/>
                    <a:lumOff val="40000"/>
                  </a:schemeClr>
                </a:solidFill>
              </a:ln>
            </p:spPr>
          </p:pic>
        </p:grpSp>
        <p:pic>
          <p:nvPicPr>
            <p:cNvPr id="38" name="Image 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86700" y="-8585"/>
              <a:ext cx="3073440" cy="2769945"/>
            </a:xfrm>
            <a:prstGeom prst="rect">
              <a:avLst/>
            </a:prstGeom>
            <a:ln w="38100">
              <a:noFill/>
            </a:ln>
          </p:spPr>
        </p:pic>
      </p:grpSp>
      <p:sp>
        <p:nvSpPr>
          <p:cNvPr id="47" name="ZoneTexte 46"/>
          <p:cNvSpPr txBox="1"/>
          <p:nvPr/>
        </p:nvSpPr>
        <p:spPr>
          <a:xfrm>
            <a:off x="434898" y="2756000"/>
            <a:ext cx="17373600" cy="2062103"/>
          </a:xfrm>
          <a:prstGeom prst="rect">
            <a:avLst/>
          </a:prstGeom>
          <a:noFill/>
        </p:spPr>
        <p:txBody>
          <a:bodyPr wrap="square" rtlCol="0">
            <a:spAutoFit/>
          </a:bodyPr>
          <a:lstStyle/>
          <a:p>
            <a:r>
              <a:rPr lang="fr-CM" sz="3200" dirty="0" smtClean="0">
                <a:solidFill>
                  <a:schemeClr val="accent3">
                    <a:lumMod val="50000"/>
                  </a:schemeClr>
                </a:solidFill>
                <a:latin typeface="Bell MT" panose="02020503060305020303" pitchFamily="18" charset="0"/>
                <a:cs typeface="Times New Roman" panose="02020603050405020304" pitchFamily="18" charset="0"/>
              </a:rPr>
              <a:t>1-Localité de Song </a:t>
            </a:r>
            <a:r>
              <a:rPr lang="fr-CM" sz="3200" dirty="0" err="1" smtClean="0">
                <a:solidFill>
                  <a:schemeClr val="accent3">
                    <a:lumMod val="50000"/>
                  </a:schemeClr>
                </a:solidFill>
                <a:latin typeface="Bell MT" panose="02020503060305020303" pitchFamily="18" charset="0"/>
                <a:cs typeface="Times New Roman" panose="02020603050405020304" pitchFamily="18" charset="0"/>
              </a:rPr>
              <a:t>Bassong</a:t>
            </a:r>
            <a:endParaRPr lang="fr-CM" sz="3200" dirty="0" smtClean="0">
              <a:solidFill>
                <a:schemeClr val="accent3">
                  <a:lumMod val="50000"/>
                </a:schemeClr>
              </a:solidFill>
              <a:latin typeface="Bell MT" panose="02020503060305020303" pitchFamily="18" charset="0"/>
              <a:cs typeface="Times New Roman" panose="02020603050405020304" pitchFamily="18" charset="0"/>
            </a:endParaRPr>
          </a:p>
          <a:p>
            <a:endParaRPr lang="fr-CM" sz="3200" dirty="0" smtClean="0">
              <a:solidFill>
                <a:schemeClr val="accent3">
                  <a:lumMod val="50000"/>
                </a:schemeClr>
              </a:solidFill>
              <a:latin typeface="Bell MT" panose="02020503060305020303" pitchFamily="18" charset="0"/>
              <a:cs typeface="Times New Roman" panose="02020603050405020304" pitchFamily="18" charset="0"/>
            </a:endParaRPr>
          </a:p>
          <a:p>
            <a:endParaRPr lang="fr-CM" sz="3200" dirty="0" smtClean="0">
              <a:solidFill>
                <a:schemeClr val="accent3">
                  <a:lumMod val="50000"/>
                </a:schemeClr>
              </a:solidFill>
              <a:latin typeface="Bell MT" panose="02020503060305020303" pitchFamily="18" charset="0"/>
              <a:cs typeface="Times New Roman" panose="02020603050405020304" pitchFamily="18" charset="0"/>
            </a:endParaRPr>
          </a:p>
          <a:p>
            <a:endParaRPr lang="en-US" sz="3200" dirty="0">
              <a:solidFill>
                <a:schemeClr val="accent3">
                  <a:lumMod val="50000"/>
                </a:schemeClr>
              </a:solidFill>
              <a:latin typeface="Bell MT" panose="02020503060305020303" pitchFamily="18" charset="0"/>
              <a:cs typeface="Times New Roman" panose="02020603050405020304" pitchFamily="18" charset="0"/>
            </a:endParaRPr>
          </a:p>
        </p:txBody>
      </p:sp>
      <p:sp>
        <p:nvSpPr>
          <p:cNvPr id="18" name="ZoneTexte 17"/>
          <p:cNvSpPr txBox="1"/>
          <p:nvPr/>
        </p:nvSpPr>
        <p:spPr>
          <a:xfrm>
            <a:off x="434899" y="3663941"/>
            <a:ext cx="5737302" cy="6494085"/>
          </a:xfrm>
          <a:prstGeom prst="rect">
            <a:avLst/>
          </a:prstGeom>
          <a:noFill/>
        </p:spPr>
        <p:txBody>
          <a:bodyPr wrap="square" rtlCol="0">
            <a:spAutoFit/>
          </a:bodyPr>
          <a:lstStyle/>
          <a:p>
            <a:endParaRPr lang="fr-CM" sz="3200" dirty="0">
              <a:latin typeface="Times New Roman" panose="02020603050405020304" pitchFamily="18" charset="0"/>
              <a:cs typeface="Times New Roman" panose="02020603050405020304" pitchFamily="18" charset="0"/>
            </a:endParaRPr>
          </a:p>
          <a:p>
            <a:pPr marL="342900" indent="-342900">
              <a:buFontTx/>
              <a:buChar char="-"/>
            </a:pPr>
            <a:r>
              <a:rPr lang="fr-CM" sz="3200" dirty="0" smtClean="0">
                <a:latin typeface="Times New Roman" panose="02020603050405020304" pitchFamily="18" charset="0"/>
                <a:cs typeface="Times New Roman" panose="02020603050405020304" pitchFamily="18" charset="0"/>
              </a:rPr>
              <a:t>27 cultivateurs formés </a:t>
            </a:r>
          </a:p>
          <a:p>
            <a:endParaRPr lang="fr-CM" sz="3200" dirty="0" smtClean="0">
              <a:latin typeface="Times New Roman" panose="02020603050405020304" pitchFamily="18" charset="0"/>
              <a:cs typeface="Times New Roman" panose="02020603050405020304" pitchFamily="18" charset="0"/>
            </a:endParaRPr>
          </a:p>
          <a:p>
            <a:pPr marL="342900" indent="-342900">
              <a:buFontTx/>
              <a:buChar char="-"/>
            </a:pPr>
            <a:r>
              <a:rPr lang="fr-CM" sz="3200" dirty="0" smtClean="0">
                <a:latin typeface="Times New Roman" panose="02020603050405020304" pitchFamily="18" charset="0"/>
                <a:cs typeface="Times New Roman" panose="02020603050405020304" pitchFamily="18" charset="0"/>
              </a:rPr>
              <a:t>25 Litres d’engrais complet produit </a:t>
            </a:r>
          </a:p>
          <a:p>
            <a:endParaRPr lang="fr-CM" sz="3200" dirty="0" smtClean="0">
              <a:latin typeface="Times New Roman" panose="02020603050405020304" pitchFamily="18" charset="0"/>
              <a:cs typeface="Times New Roman" panose="02020603050405020304" pitchFamily="18" charset="0"/>
            </a:endParaRPr>
          </a:p>
          <a:p>
            <a:pPr marL="342900" indent="-342900">
              <a:buFontTx/>
              <a:buChar char="-"/>
            </a:pPr>
            <a:r>
              <a:rPr lang="fr-CM" sz="3200" dirty="0" smtClean="0">
                <a:latin typeface="Times New Roman" panose="02020603050405020304" pitchFamily="18" charset="0"/>
                <a:cs typeface="Times New Roman" panose="02020603050405020304" pitchFamily="18" charset="0"/>
              </a:rPr>
              <a:t>20 Litres de microorganisme efficace</a:t>
            </a:r>
          </a:p>
          <a:p>
            <a:endParaRPr lang="fr-CM" sz="3200" dirty="0" smtClean="0">
              <a:latin typeface="Times New Roman" panose="02020603050405020304" pitchFamily="18" charset="0"/>
              <a:cs typeface="Times New Roman" panose="02020603050405020304" pitchFamily="18" charset="0"/>
            </a:endParaRPr>
          </a:p>
          <a:p>
            <a:pPr marL="342900" indent="-342900">
              <a:buFontTx/>
              <a:buChar char="-"/>
            </a:pPr>
            <a:r>
              <a:rPr lang="fr-CM" sz="3200" dirty="0" smtClean="0">
                <a:latin typeface="Times New Roman" panose="02020603050405020304" pitchFamily="18" charset="0"/>
                <a:cs typeface="Times New Roman" panose="02020603050405020304" pitchFamily="18" charset="0"/>
              </a:rPr>
              <a:t>20 Litres de </a:t>
            </a:r>
            <a:r>
              <a:rPr lang="fr-CM" sz="3200" dirty="0" err="1" smtClean="0">
                <a:latin typeface="Times New Roman" panose="02020603050405020304" pitchFamily="18" charset="0"/>
                <a:cs typeface="Times New Roman" panose="02020603050405020304" pitchFamily="18" charset="0"/>
              </a:rPr>
              <a:t>biopesticide</a:t>
            </a:r>
            <a:endParaRPr lang="fr-CM" sz="3200" dirty="0" smtClean="0">
              <a:latin typeface="Times New Roman" panose="02020603050405020304" pitchFamily="18" charset="0"/>
              <a:cs typeface="Times New Roman" panose="02020603050405020304" pitchFamily="18" charset="0"/>
            </a:endParaRPr>
          </a:p>
          <a:p>
            <a:pPr marL="342900" indent="-342900">
              <a:buFontTx/>
              <a:buChar char="-"/>
            </a:pPr>
            <a:endParaRPr lang="fr-CM" sz="3200" dirty="0">
              <a:latin typeface="Times New Roman" panose="02020603050405020304" pitchFamily="18" charset="0"/>
              <a:cs typeface="Times New Roman" panose="02020603050405020304" pitchFamily="18" charset="0"/>
            </a:endParaRPr>
          </a:p>
          <a:p>
            <a:pPr marL="342900" indent="-342900">
              <a:buFontTx/>
              <a:buChar char="-"/>
            </a:pPr>
            <a:r>
              <a:rPr lang="fr-CM" sz="3200" dirty="0" smtClean="0">
                <a:latin typeface="Times New Roman" panose="02020603050405020304" pitchFamily="18" charset="0"/>
                <a:cs typeface="Times New Roman" panose="02020603050405020304" pitchFamily="18" charset="0"/>
              </a:rPr>
              <a:t>27 livrets de formations distribués </a:t>
            </a:r>
          </a:p>
        </p:txBody>
      </p:sp>
      <p:pic>
        <p:nvPicPr>
          <p:cNvPr id="3" name="Imag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844997" y="6849248"/>
            <a:ext cx="6491326" cy="3543300"/>
          </a:xfrm>
          <a:prstGeom prst="rect">
            <a:avLst/>
          </a:prstGeom>
          <a:ln>
            <a:noFill/>
          </a:ln>
          <a:effectLst>
            <a:softEdge rad="112500"/>
          </a:effectLst>
        </p:spPr>
      </p:pic>
      <p:pic>
        <p:nvPicPr>
          <p:cNvPr id="4" name="Image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844997" y="2755999"/>
            <a:ext cx="6472739" cy="4176713"/>
          </a:xfrm>
          <a:prstGeom prst="rect">
            <a:avLst/>
          </a:prstGeom>
          <a:ln>
            <a:noFill/>
          </a:ln>
          <a:effectLst>
            <a:softEdge rad="112500"/>
          </a:effectLst>
        </p:spPr>
      </p:pic>
      <p:pic>
        <p:nvPicPr>
          <p:cNvPr id="8" name="Image 7"/>
          <p:cNvPicPr>
            <a:picLocks noChangeAspect="1"/>
          </p:cNvPicPr>
          <p:nvPr/>
        </p:nvPicPr>
        <p:blipFill rotWithShape="1">
          <a:blip r:embed="rId9">
            <a:extLst>
              <a:ext uri="{28A0092B-C50C-407E-A947-70E740481C1C}">
                <a14:useLocalDpi xmlns:a14="http://schemas.microsoft.com/office/drawing/2010/main" val="0"/>
              </a:ext>
            </a:extLst>
          </a:blip>
          <a:srcRect t="18332" b="6667"/>
          <a:stretch/>
        </p:blipFill>
        <p:spPr>
          <a:xfrm>
            <a:off x="5560200" y="3878789"/>
            <a:ext cx="6479400" cy="5940918"/>
          </a:xfrm>
          <a:prstGeom prst="rect">
            <a:avLst/>
          </a:prstGeom>
          <a:ln>
            <a:noFill/>
          </a:ln>
          <a:effectLst>
            <a:softEdge rad="112500"/>
          </a:effectLst>
        </p:spPr>
      </p:pic>
    </p:spTree>
    <p:extLst>
      <p:ext uri="{BB962C8B-B14F-4D97-AF65-F5344CB8AC3E}">
        <p14:creationId xmlns:p14="http://schemas.microsoft.com/office/powerpoint/2010/main" val="15445397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 name="Group 5"/>
          <p:cNvGrpSpPr/>
          <p:nvPr/>
        </p:nvGrpSpPr>
        <p:grpSpPr>
          <a:xfrm>
            <a:off x="5013640" y="384796"/>
            <a:ext cx="546560" cy="546560"/>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7" name="TextBox 7"/>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60" name="TextBox 11"/>
          <p:cNvSpPr txBox="1"/>
          <p:nvPr/>
        </p:nvSpPr>
        <p:spPr>
          <a:xfrm>
            <a:off x="10072292" y="0"/>
            <a:ext cx="3416717" cy="789982"/>
          </a:xfrm>
          <a:prstGeom prst="rect">
            <a:avLst/>
          </a:prstGeom>
        </p:spPr>
        <p:txBody>
          <a:bodyPr lIns="50800" tIns="50800" rIns="50800" bIns="50800" rtlCol="0" anchor="ctr"/>
          <a:lstStyle/>
          <a:p>
            <a:pPr algn="ctr">
              <a:lnSpc>
                <a:spcPts val="2659"/>
              </a:lnSpc>
            </a:pPr>
            <a:endParaRPr/>
          </a:p>
        </p:txBody>
      </p:sp>
      <p:grpSp>
        <p:nvGrpSpPr>
          <p:cNvPr id="34" name="Groupe 33"/>
          <p:cNvGrpSpPr/>
          <p:nvPr/>
        </p:nvGrpSpPr>
        <p:grpSpPr>
          <a:xfrm>
            <a:off x="1043284" y="0"/>
            <a:ext cx="16498380" cy="2769945"/>
            <a:chOff x="1005184" y="-8585"/>
            <a:chExt cx="16498380" cy="2769945"/>
          </a:xfrm>
        </p:grpSpPr>
        <p:grpSp>
          <p:nvGrpSpPr>
            <p:cNvPr id="35" name="Groupe 34"/>
            <p:cNvGrpSpPr/>
            <p:nvPr/>
          </p:nvGrpSpPr>
          <p:grpSpPr>
            <a:xfrm>
              <a:off x="1005184" y="47708"/>
              <a:ext cx="16498380" cy="2496408"/>
              <a:chOff x="1043284" y="47708"/>
              <a:chExt cx="16498380" cy="2496408"/>
            </a:xfrm>
          </p:grpSpPr>
          <p:grpSp>
            <p:nvGrpSpPr>
              <p:cNvPr id="39" name="Groupe 38"/>
              <p:cNvGrpSpPr/>
              <p:nvPr/>
            </p:nvGrpSpPr>
            <p:grpSpPr>
              <a:xfrm>
                <a:off x="1043284" y="339065"/>
                <a:ext cx="16498380" cy="1933648"/>
                <a:chOff x="1141246" y="268406"/>
                <a:chExt cx="16498380" cy="1933648"/>
              </a:xfrm>
            </p:grpSpPr>
            <p:pic>
              <p:nvPicPr>
                <p:cNvPr id="41" name="Image 4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246" y="294975"/>
                  <a:ext cx="1907079" cy="1907079"/>
                </a:xfrm>
                <a:prstGeom prst="rect">
                  <a:avLst/>
                </a:prstGeom>
                <a:ln w="57150">
                  <a:noFill/>
                </a:ln>
              </p:spPr>
            </p:pic>
            <p:pic>
              <p:nvPicPr>
                <p:cNvPr id="42" name="Image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89093" y="268406"/>
                  <a:ext cx="1651260" cy="1651260"/>
                </a:xfrm>
                <a:prstGeom prst="rect">
                  <a:avLst/>
                </a:prstGeom>
                <a:ln>
                  <a:noFill/>
                </a:ln>
              </p:spPr>
            </p:pic>
            <p:pic>
              <p:nvPicPr>
                <p:cNvPr id="46" name="Image 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90816" y="270856"/>
                  <a:ext cx="1648810" cy="1648810"/>
                </a:xfrm>
                <a:prstGeom prst="rect">
                  <a:avLst/>
                </a:prstGeom>
              </p:spPr>
            </p:pic>
          </p:grpSp>
          <p:pic>
            <p:nvPicPr>
              <p:cNvPr id="40" name="Image 3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780650" y="47708"/>
                <a:ext cx="2809550" cy="2496408"/>
              </a:xfrm>
              <a:prstGeom prst="rect">
                <a:avLst/>
              </a:prstGeom>
              <a:ln w="38100">
                <a:solidFill>
                  <a:schemeClr val="tx2">
                    <a:lumMod val="60000"/>
                    <a:lumOff val="40000"/>
                  </a:schemeClr>
                </a:solidFill>
              </a:ln>
            </p:spPr>
          </p:pic>
        </p:grpSp>
        <p:pic>
          <p:nvPicPr>
            <p:cNvPr id="38" name="Image 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86700" y="-8585"/>
              <a:ext cx="3073440" cy="2769945"/>
            </a:xfrm>
            <a:prstGeom prst="rect">
              <a:avLst/>
            </a:prstGeom>
            <a:ln w="38100">
              <a:noFill/>
            </a:ln>
          </p:spPr>
        </p:pic>
      </p:grpSp>
      <p:sp>
        <p:nvSpPr>
          <p:cNvPr id="47" name="ZoneTexte 46"/>
          <p:cNvSpPr txBox="1"/>
          <p:nvPr/>
        </p:nvSpPr>
        <p:spPr>
          <a:xfrm>
            <a:off x="457200" y="2756000"/>
            <a:ext cx="17373600" cy="2062103"/>
          </a:xfrm>
          <a:prstGeom prst="rect">
            <a:avLst/>
          </a:prstGeom>
          <a:noFill/>
        </p:spPr>
        <p:txBody>
          <a:bodyPr wrap="square" rtlCol="0">
            <a:spAutoFit/>
          </a:bodyPr>
          <a:lstStyle/>
          <a:p>
            <a:r>
              <a:rPr lang="fr-CM" sz="3200" dirty="0" smtClean="0">
                <a:solidFill>
                  <a:schemeClr val="accent3">
                    <a:lumMod val="50000"/>
                  </a:schemeClr>
                </a:solidFill>
                <a:latin typeface="Bell MT" panose="02020503060305020303" pitchFamily="18" charset="0"/>
                <a:cs typeface="Times New Roman" panose="02020603050405020304" pitchFamily="18" charset="0"/>
              </a:rPr>
              <a:t>1-Localité de </a:t>
            </a:r>
            <a:r>
              <a:rPr lang="fr-CM" sz="3200" dirty="0" err="1" smtClean="0">
                <a:solidFill>
                  <a:schemeClr val="accent3">
                    <a:lumMod val="50000"/>
                  </a:schemeClr>
                </a:solidFill>
                <a:latin typeface="Bell MT" panose="02020503060305020303" pitchFamily="18" charset="0"/>
                <a:cs typeface="Times New Roman" panose="02020603050405020304" pitchFamily="18" charset="0"/>
              </a:rPr>
              <a:t>Ndokok</a:t>
            </a:r>
            <a:endParaRPr lang="fr-CM" sz="3200" dirty="0" smtClean="0">
              <a:solidFill>
                <a:schemeClr val="accent3">
                  <a:lumMod val="50000"/>
                </a:schemeClr>
              </a:solidFill>
              <a:latin typeface="Bell MT" panose="02020503060305020303" pitchFamily="18" charset="0"/>
              <a:cs typeface="Times New Roman" panose="02020603050405020304" pitchFamily="18" charset="0"/>
            </a:endParaRPr>
          </a:p>
          <a:p>
            <a:endParaRPr lang="fr-CM" sz="3200" dirty="0" smtClean="0">
              <a:solidFill>
                <a:schemeClr val="accent3">
                  <a:lumMod val="50000"/>
                </a:schemeClr>
              </a:solidFill>
              <a:latin typeface="Bell MT" panose="02020503060305020303" pitchFamily="18" charset="0"/>
              <a:cs typeface="Times New Roman" panose="02020603050405020304" pitchFamily="18" charset="0"/>
            </a:endParaRPr>
          </a:p>
          <a:p>
            <a:endParaRPr lang="fr-CM" sz="3200" dirty="0" smtClean="0">
              <a:solidFill>
                <a:schemeClr val="accent3">
                  <a:lumMod val="50000"/>
                </a:schemeClr>
              </a:solidFill>
              <a:latin typeface="Bell MT" panose="02020503060305020303" pitchFamily="18" charset="0"/>
              <a:cs typeface="Times New Roman" panose="02020603050405020304" pitchFamily="18" charset="0"/>
            </a:endParaRPr>
          </a:p>
          <a:p>
            <a:endParaRPr lang="en-US" sz="3200" dirty="0">
              <a:solidFill>
                <a:schemeClr val="accent3">
                  <a:lumMod val="50000"/>
                </a:schemeClr>
              </a:solidFill>
              <a:latin typeface="Bell MT" panose="02020503060305020303" pitchFamily="18" charset="0"/>
              <a:cs typeface="Times New Roman" panose="02020603050405020304" pitchFamily="18" charset="0"/>
            </a:endParaRPr>
          </a:p>
        </p:txBody>
      </p:sp>
      <p:sp>
        <p:nvSpPr>
          <p:cNvPr id="18" name="ZoneTexte 17"/>
          <p:cNvSpPr txBox="1"/>
          <p:nvPr/>
        </p:nvSpPr>
        <p:spPr>
          <a:xfrm>
            <a:off x="457200" y="3663941"/>
            <a:ext cx="6237617" cy="6001643"/>
          </a:xfrm>
          <a:prstGeom prst="rect">
            <a:avLst/>
          </a:prstGeom>
          <a:noFill/>
        </p:spPr>
        <p:txBody>
          <a:bodyPr wrap="square" rtlCol="0">
            <a:spAutoFit/>
          </a:bodyPr>
          <a:lstStyle/>
          <a:p>
            <a:endParaRPr lang="fr-CM" sz="3200" dirty="0">
              <a:latin typeface="Times New Roman" panose="02020603050405020304" pitchFamily="18" charset="0"/>
              <a:cs typeface="Times New Roman" panose="02020603050405020304" pitchFamily="18" charset="0"/>
            </a:endParaRPr>
          </a:p>
          <a:p>
            <a:pPr marL="342900" indent="-342900">
              <a:buFontTx/>
              <a:buChar char="-"/>
            </a:pPr>
            <a:r>
              <a:rPr lang="fr-CM" sz="3200" dirty="0" smtClean="0">
                <a:latin typeface="Times New Roman" panose="02020603050405020304" pitchFamily="18" charset="0"/>
                <a:cs typeface="Times New Roman" panose="02020603050405020304" pitchFamily="18" charset="0"/>
              </a:rPr>
              <a:t>22 cultivateurs formés </a:t>
            </a:r>
          </a:p>
          <a:p>
            <a:endParaRPr lang="fr-CM" sz="3200" dirty="0" smtClean="0">
              <a:latin typeface="Times New Roman" panose="02020603050405020304" pitchFamily="18" charset="0"/>
              <a:cs typeface="Times New Roman" panose="02020603050405020304" pitchFamily="18" charset="0"/>
            </a:endParaRPr>
          </a:p>
          <a:p>
            <a:pPr marL="342900" indent="-342900">
              <a:buFontTx/>
              <a:buChar char="-"/>
            </a:pPr>
            <a:r>
              <a:rPr lang="fr-CM" sz="3200" dirty="0" smtClean="0">
                <a:latin typeface="Times New Roman" panose="02020603050405020304" pitchFamily="18" charset="0"/>
                <a:cs typeface="Times New Roman" panose="02020603050405020304" pitchFamily="18" charset="0"/>
              </a:rPr>
              <a:t>20 Litres d’engrais complet produit</a:t>
            </a:r>
          </a:p>
          <a:p>
            <a:endParaRPr lang="fr-CM" sz="3200" dirty="0" smtClean="0">
              <a:latin typeface="Times New Roman" panose="02020603050405020304" pitchFamily="18" charset="0"/>
              <a:cs typeface="Times New Roman" panose="02020603050405020304" pitchFamily="18" charset="0"/>
            </a:endParaRPr>
          </a:p>
          <a:p>
            <a:pPr marL="342900" indent="-342900">
              <a:buFontTx/>
              <a:buChar char="-"/>
            </a:pPr>
            <a:r>
              <a:rPr lang="fr-CM" sz="3200" dirty="0" smtClean="0">
                <a:latin typeface="Times New Roman" panose="02020603050405020304" pitchFamily="18" charset="0"/>
                <a:cs typeface="Times New Roman" panose="02020603050405020304" pitchFamily="18" charset="0"/>
              </a:rPr>
              <a:t>15 Litres de microorganisme efficace </a:t>
            </a:r>
          </a:p>
          <a:p>
            <a:endParaRPr lang="fr-CM" sz="3200" dirty="0" smtClean="0">
              <a:latin typeface="Times New Roman" panose="02020603050405020304" pitchFamily="18" charset="0"/>
              <a:cs typeface="Times New Roman" panose="02020603050405020304" pitchFamily="18" charset="0"/>
            </a:endParaRPr>
          </a:p>
          <a:p>
            <a:pPr marL="342900" indent="-342900">
              <a:buFontTx/>
              <a:buChar char="-"/>
            </a:pPr>
            <a:r>
              <a:rPr lang="fr-CM" sz="3200" dirty="0" smtClean="0">
                <a:latin typeface="Times New Roman" panose="02020603050405020304" pitchFamily="18" charset="0"/>
                <a:cs typeface="Times New Roman" panose="02020603050405020304" pitchFamily="18" charset="0"/>
              </a:rPr>
              <a:t>15 Litres de bio pesticide</a:t>
            </a:r>
          </a:p>
          <a:p>
            <a:pPr marL="342900" indent="-342900">
              <a:buFontTx/>
              <a:buChar char="-"/>
            </a:pPr>
            <a:endParaRPr lang="fr-CM" sz="3200" dirty="0">
              <a:latin typeface="Times New Roman" panose="02020603050405020304" pitchFamily="18" charset="0"/>
              <a:cs typeface="Times New Roman" panose="02020603050405020304" pitchFamily="18" charset="0"/>
            </a:endParaRPr>
          </a:p>
          <a:p>
            <a:pPr marL="342900" indent="-342900">
              <a:buFontTx/>
              <a:buChar char="-"/>
            </a:pPr>
            <a:r>
              <a:rPr lang="fr-CM" sz="3200" dirty="0" smtClean="0">
                <a:latin typeface="Times New Roman" panose="02020603050405020304" pitchFamily="18" charset="0"/>
                <a:cs typeface="Times New Roman" panose="02020603050405020304" pitchFamily="18" charset="0"/>
              </a:rPr>
              <a:t>15 livrets de formations distribués </a:t>
            </a:r>
          </a:p>
        </p:txBody>
      </p:sp>
      <p:pic>
        <p:nvPicPr>
          <p:cNvPr id="2" name="Image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934200" y="3018831"/>
            <a:ext cx="6447582" cy="3135556"/>
          </a:xfrm>
          <a:prstGeom prst="rect">
            <a:avLst/>
          </a:prstGeom>
          <a:ln>
            <a:noFill/>
          </a:ln>
          <a:effectLst>
            <a:softEdge rad="112500"/>
          </a:effectLst>
        </p:spPr>
      </p:pic>
      <p:pic>
        <p:nvPicPr>
          <p:cNvPr id="4" name="Image 3"/>
          <p:cNvPicPr>
            <a:picLocks noChangeAspect="1"/>
          </p:cNvPicPr>
          <p:nvPr/>
        </p:nvPicPr>
        <p:blipFill rotWithShape="1">
          <a:blip r:embed="rId8">
            <a:extLst>
              <a:ext uri="{28A0092B-C50C-407E-A947-70E740481C1C}">
                <a14:useLocalDpi xmlns:a14="http://schemas.microsoft.com/office/drawing/2010/main" val="0"/>
              </a:ext>
            </a:extLst>
          </a:blip>
          <a:srcRect t="24031"/>
          <a:stretch/>
        </p:blipFill>
        <p:spPr>
          <a:xfrm>
            <a:off x="13489009" y="3027403"/>
            <a:ext cx="4449018" cy="6473349"/>
          </a:xfrm>
          <a:prstGeom prst="rect">
            <a:avLst/>
          </a:prstGeom>
          <a:ln>
            <a:noFill/>
          </a:ln>
          <a:effectLst>
            <a:softEdge rad="112500"/>
          </a:effectLst>
        </p:spPr>
      </p:pic>
      <p:pic>
        <p:nvPicPr>
          <p:cNvPr id="8" name="Image 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976641" y="6154387"/>
            <a:ext cx="6362700" cy="3953370"/>
          </a:xfrm>
          <a:prstGeom prst="rect">
            <a:avLst/>
          </a:prstGeom>
          <a:ln>
            <a:noFill/>
          </a:ln>
          <a:effectLst>
            <a:softEdge rad="112500"/>
          </a:effectLst>
        </p:spPr>
      </p:pic>
    </p:spTree>
    <p:extLst>
      <p:ext uri="{BB962C8B-B14F-4D97-AF65-F5344CB8AC3E}">
        <p14:creationId xmlns:p14="http://schemas.microsoft.com/office/powerpoint/2010/main" val="40620798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 name="Group 5"/>
          <p:cNvGrpSpPr/>
          <p:nvPr/>
        </p:nvGrpSpPr>
        <p:grpSpPr>
          <a:xfrm>
            <a:off x="5013640" y="384796"/>
            <a:ext cx="546560" cy="546560"/>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7" name="TextBox 7"/>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60" name="TextBox 11"/>
          <p:cNvSpPr txBox="1"/>
          <p:nvPr/>
        </p:nvSpPr>
        <p:spPr>
          <a:xfrm>
            <a:off x="10072292" y="0"/>
            <a:ext cx="3416717" cy="789982"/>
          </a:xfrm>
          <a:prstGeom prst="rect">
            <a:avLst/>
          </a:prstGeom>
        </p:spPr>
        <p:txBody>
          <a:bodyPr lIns="50800" tIns="50800" rIns="50800" bIns="50800" rtlCol="0" anchor="ctr"/>
          <a:lstStyle/>
          <a:p>
            <a:pPr algn="ctr">
              <a:lnSpc>
                <a:spcPts val="2659"/>
              </a:lnSpc>
            </a:pPr>
            <a:endParaRPr/>
          </a:p>
        </p:txBody>
      </p:sp>
      <p:grpSp>
        <p:nvGrpSpPr>
          <p:cNvPr id="34" name="Groupe 33"/>
          <p:cNvGrpSpPr/>
          <p:nvPr/>
        </p:nvGrpSpPr>
        <p:grpSpPr>
          <a:xfrm>
            <a:off x="1043284" y="0"/>
            <a:ext cx="16498380" cy="2869287"/>
            <a:chOff x="1005184" y="-8585"/>
            <a:chExt cx="16498380" cy="2869287"/>
          </a:xfrm>
        </p:grpSpPr>
        <p:grpSp>
          <p:nvGrpSpPr>
            <p:cNvPr id="35" name="Groupe 34"/>
            <p:cNvGrpSpPr/>
            <p:nvPr/>
          </p:nvGrpSpPr>
          <p:grpSpPr>
            <a:xfrm>
              <a:off x="1005184" y="47707"/>
              <a:ext cx="16498380" cy="2812995"/>
              <a:chOff x="1043284" y="47707"/>
              <a:chExt cx="16498380" cy="2812995"/>
            </a:xfrm>
          </p:grpSpPr>
          <p:grpSp>
            <p:nvGrpSpPr>
              <p:cNvPr id="39" name="Groupe 38"/>
              <p:cNvGrpSpPr/>
              <p:nvPr/>
            </p:nvGrpSpPr>
            <p:grpSpPr>
              <a:xfrm>
                <a:off x="1043284" y="339065"/>
                <a:ext cx="16498380" cy="1933648"/>
                <a:chOff x="1141246" y="268406"/>
                <a:chExt cx="16498380" cy="1933648"/>
              </a:xfrm>
            </p:grpSpPr>
            <p:pic>
              <p:nvPicPr>
                <p:cNvPr id="41" name="Image 4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246" y="294975"/>
                  <a:ext cx="1907079" cy="1907079"/>
                </a:xfrm>
                <a:prstGeom prst="rect">
                  <a:avLst/>
                </a:prstGeom>
                <a:ln w="57150">
                  <a:noFill/>
                </a:ln>
              </p:spPr>
            </p:pic>
            <p:pic>
              <p:nvPicPr>
                <p:cNvPr id="42" name="Image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89093" y="268406"/>
                  <a:ext cx="1651260" cy="1651260"/>
                </a:xfrm>
                <a:prstGeom prst="rect">
                  <a:avLst/>
                </a:prstGeom>
                <a:ln>
                  <a:noFill/>
                </a:ln>
              </p:spPr>
            </p:pic>
            <p:pic>
              <p:nvPicPr>
                <p:cNvPr id="46" name="Image 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90816" y="270856"/>
                  <a:ext cx="1648810" cy="1648810"/>
                </a:xfrm>
                <a:prstGeom prst="rect">
                  <a:avLst/>
                </a:prstGeom>
              </p:spPr>
            </p:pic>
          </p:grpSp>
          <p:pic>
            <p:nvPicPr>
              <p:cNvPr id="40" name="Image 3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780650" y="47707"/>
                <a:ext cx="2809550" cy="2812995"/>
              </a:xfrm>
              <a:prstGeom prst="rect">
                <a:avLst/>
              </a:prstGeom>
              <a:ln w="38100">
                <a:solidFill>
                  <a:schemeClr val="tx2">
                    <a:lumMod val="60000"/>
                    <a:lumOff val="40000"/>
                  </a:schemeClr>
                </a:solidFill>
              </a:ln>
            </p:spPr>
          </p:pic>
        </p:grpSp>
        <p:pic>
          <p:nvPicPr>
            <p:cNvPr id="38" name="Image 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86700" y="-8585"/>
              <a:ext cx="3073440" cy="2769945"/>
            </a:xfrm>
            <a:prstGeom prst="rect">
              <a:avLst/>
            </a:prstGeom>
            <a:ln w="38100">
              <a:noFill/>
            </a:ln>
          </p:spPr>
        </p:pic>
      </p:grpSp>
      <p:sp>
        <p:nvSpPr>
          <p:cNvPr id="47" name="ZoneTexte 46"/>
          <p:cNvSpPr txBox="1"/>
          <p:nvPr/>
        </p:nvSpPr>
        <p:spPr>
          <a:xfrm>
            <a:off x="457200" y="2732585"/>
            <a:ext cx="17373600" cy="2308324"/>
          </a:xfrm>
          <a:prstGeom prst="rect">
            <a:avLst/>
          </a:prstGeom>
          <a:noFill/>
        </p:spPr>
        <p:txBody>
          <a:bodyPr wrap="square" rtlCol="0">
            <a:spAutoFit/>
          </a:bodyPr>
          <a:lstStyle/>
          <a:p>
            <a:r>
              <a:rPr lang="fr-CM" sz="3600" dirty="0" smtClean="0">
                <a:solidFill>
                  <a:schemeClr val="accent3">
                    <a:lumMod val="50000"/>
                  </a:schemeClr>
                </a:solidFill>
                <a:latin typeface="Bell MT" panose="02020503060305020303" pitchFamily="18" charset="0"/>
                <a:cs typeface="Times New Roman" panose="02020603050405020304" pitchFamily="18" charset="0"/>
              </a:rPr>
              <a:t>1-Localité de </a:t>
            </a:r>
            <a:r>
              <a:rPr lang="fr-CM" sz="3600" dirty="0" err="1" smtClean="0">
                <a:solidFill>
                  <a:schemeClr val="accent3">
                    <a:lumMod val="50000"/>
                  </a:schemeClr>
                </a:solidFill>
                <a:latin typeface="Bell MT" panose="02020503060305020303" pitchFamily="18" charset="0"/>
                <a:cs typeface="Times New Roman" panose="02020603050405020304" pitchFamily="18" charset="0"/>
              </a:rPr>
              <a:t>Seppe</a:t>
            </a:r>
            <a:endParaRPr lang="fr-CM" sz="3600" dirty="0" smtClean="0">
              <a:solidFill>
                <a:schemeClr val="accent3">
                  <a:lumMod val="50000"/>
                </a:schemeClr>
              </a:solidFill>
              <a:latin typeface="Bell MT" panose="02020503060305020303" pitchFamily="18" charset="0"/>
              <a:cs typeface="Times New Roman" panose="02020603050405020304" pitchFamily="18" charset="0"/>
            </a:endParaRPr>
          </a:p>
          <a:p>
            <a:endParaRPr lang="fr-CM" sz="3600" dirty="0" smtClean="0">
              <a:solidFill>
                <a:schemeClr val="accent3">
                  <a:lumMod val="50000"/>
                </a:schemeClr>
              </a:solidFill>
              <a:latin typeface="Bell MT" panose="02020503060305020303" pitchFamily="18" charset="0"/>
              <a:cs typeface="Times New Roman" panose="02020603050405020304" pitchFamily="18" charset="0"/>
            </a:endParaRPr>
          </a:p>
          <a:p>
            <a:endParaRPr lang="fr-CM" sz="3600" dirty="0" smtClean="0">
              <a:solidFill>
                <a:schemeClr val="accent3">
                  <a:lumMod val="50000"/>
                </a:schemeClr>
              </a:solidFill>
              <a:latin typeface="Bell MT" panose="02020503060305020303" pitchFamily="18" charset="0"/>
              <a:cs typeface="Times New Roman" panose="02020603050405020304" pitchFamily="18" charset="0"/>
            </a:endParaRPr>
          </a:p>
          <a:p>
            <a:endParaRPr lang="en-US" sz="3600" dirty="0">
              <a:solidFill>
                <a:schemeClr val="accent3">
                  <a:lumMod val="50000"/>
                </a:schemeClr>
              </a:solidFill>
              <a:latin typeface="Bell MT" panose="02020503060305020303" pitchFamily="18" charset="0"/>
              <a:cs typeface="Times New Roman" panose="02020603050405020304" pitchFamily="18" charset="0"/>
            </a:endParaRPr>
          </a:p>
        </p:txBody>
      </p:sp>
      <p:sp>
        <p:nvSpPr>
          <p:cNvPr id="18" name="ZoneTexte 17"/>
          <p:cNvSpPr txBox="1"/>
          <p:nvPr/>
        </p:nvSpPr>
        <p:spPr>
          <a:xfrm>
            <a:off x="434898" y="3663941"/>
            <a:ext cx="6237617" cy="6001643"/>
          </a:xfrm>
          <a:prstGeom prst="rect">
            <a:avLst/>
          </a:prstGeom>
          <a:noFill/>
        </p:spPr>
        <p:txBody>
          <a:bodyPr wrap="square" rtlCol="0">
            <a:spAutoFit/>
          </a:bodyPr>
          <a:lstStyle/>
          <a:p>
            <a:endParaRPr lang="fr-CM" sz="3200" dirty="0">
              <a:latin typeface="Times New Roman" panose="02020603050405020304" pitchFamily="18" charset="0"/>
              <a:cs typeface="Times New Roman" panose="02020603050405020304" pitchFamily="18" charset="0"/>
            </a:endParaRPr>
          </a:p>
          <a:p>
            <a:pPr marL="342900" indent="-342900">
              <a:buFontTx/>
              <a:buChar char="-"/>
            </a:pPr>
            <a:r>
              <a:rPr lang="fr-CM" sz="3200" dirty="0" smtClean="0">
                <a:latin typeface="Times New Roman" panose="02020603050405020304" pitchFamily="18" charset="0"/>
                <a:cs typeface="Times New Roman" panose="02020603050405020304" pitchFamily="18" charset="0"/>
              </a:rPr>
              <a:t>28 cultivateurs formés </a:t>
            </a:r>
          </a:p>
          <a:p>
            <a:endParaRPr lang="fr-CM" sz="3200" dirty="0" smtClean="0">
              <a:latin typeface="Times New Roman" panose="02020603050405020304" pitchFamily="18" charset="0"/>
              <a:cs typeface="Times New Roman" panose="02020603050405020304" pitchFamily="18" charset="0"/>
            </a:endParaRPr>
          </a:p>
          <a:p>
            <a:pPr marL="342900" indent="-342900">
              <a:buFontTx/>
              <a:buChar char="-"/>
            </a:pPr>
            <a:r>
              <a:rPr lang="fr-CM" sz="3200" dirty="0" smtClean="0">
                <a:latin typeface="Times New Roman" panose="02020603050405020304" pitchFamily="18" charset="0"/>
                <a:cs typeface="Times New Roman" panose="02020603050405020304" pitchFamily="18" charset="0"/>
              </a:rPr>
              <a:t>20 Litres d’engrais complet produit</a:t>
            </a:r>
          </a:p>
          <a:p>
            <a:endParaRPr lang="fr-CM" sz="3200" dirty="0" smtClean="0">
              <a:latin typeface="Times New Roman" panose="02020603050405020304" pitchFamily="18" charset="0"/>
              <a:cs typeface="Times New Roman" panose="02020603050405020304" pitchFamily="18" charset="0"/>
            </a:endParaRPr>
          </a:p>
          <a:p>
            <a:pPr marL="342900" indent="-342900">
              <a:buFontTx/>
              <a:buChar char="-"/>
            </a:pPr>
            <a:r>
              <a:rPr lang="fr-CM" sz="3200" dirty="0" smtClean="0">
                <a:latin typeface="Times New Roman" panose="02020603050405020304" pitchFamily="18" charset="0"/>
                <a:cs typeface="Times New Roman" panose="02020603050405020304" pitchFamily="18" charset="0"/>
              </a:rPr>
              <a:t>25 Litres de microorganisme complet</a:t>
            </a:r>
          </a:p>
          <a:p>
            <a:endParaRPr lang="fr-CM" sz="3200" dirty="0" smtClean="0">
              <a:latin typeface="Times New Roman" panose="02020603050405020304" pitchFamily="18" charset="0"/>
              <a:cs typeface="Times New Roman" panose="02020603050405020304" pitchFamily="18" charset="0"/>
            </a:endParaRPr>
          </a:p>
          <a:p>
            <a:pPr marL="342900" indent="-342900">
              <a:buFontTx/>
              <a:buChar char="-"/>
            </a:pPr>
            <a:r>
              <a:rPr lang="fr-CM" sz="3200" dirty="0" smtClean="0">
                <a:latin typeface="Times New Roman" panose="02020603050405020304" pitchFamily="18" charset="0"/>
                <a:cs typeface="Times New Roman" panose="02020603050405020304" pitchFamily="18" charset="0"/>
              </a:rPr>
              <a:t>15 Litres de </a:t>
            </a:r>
            <a:r>
              <a:rPr lang="fr-CM" sz="3200" dirty="0" err="1" smtClean="0">
                <a:latin typeface="Times New Roman" panose="02020603050405020304" pitchFamily="18" charset="0"/>
                <a:cs typeface="Times New Roman" panose="02020603050405020304" pitchFamily="18" charset="0"/>
              </a:rPr>
              <a:t>biopesticide</a:t>
            </a:r>
            <a:endParaRPr lang="fr-CM" sz="3200" dirty="0" smtClean="0">
              <a:latin typeface="Times New Roman" panose="02020603050405020304" pitchFamily="18" charset="0"/>
              <a:cs typeface="Times New Roman" panose="02020603050405020304" pitchFamily="18" charset="0"/>
            </a:endParaRPr>
          </a:p>
          <a:p>
            <a:pPr marL="342900" indent="-342900">
              <a:buFontTx/>
              <a:buChar char="-"/>
            </a:pPr>
            <a:endParaRPr lang="fr-CM" sz="3200" dirty="0">
              <a:latin typeface="Times New Roman" panose="02020603050405020304" pitchFamily="18" charset="0"/>
              <a:cs typeface="Times New Roman" panose="02020603050405020304" pitchFamily="18" charset="0"/>
            </a:endParaRPr>
          </a:p>
          <a:p>
            <a:pPr marL="342900" indent="-342900">
              <a:buFontTx/>
              <a:buChar char="-"/>
            </a:pPr>
            <a:r>
              <a:rPr lang="fr-CM" sz="3200" dirty="0" smtClean="0">
                <a:latin typeface="Times New Roman" panose="02020603050405020304" pitchFamily="18" charset="0"/>
                <a:cs typeface="Times New Roman" panose="02020603050405020304" pitchFamily="18" charset="0"/>
              </a:rPr>
              <a:t>27 livrets de formations distribués </a:t>
            </a:r>
          </a:p>
        </p:txBody>
      </p:sp>
      <p:pic>
        <p:nvPicPr>
          <p:cNvPr id="2" name="Image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51900" y="3028200"/>
            <a:ext cx="5308064" cy="3645813"/>
          </a:xfrm>
          <a:prstGeom prst="rect">
            <a:avLst/>
          </a:prstGeom>
          <a:ln>
            <a:noFill/>
          </a:ln>
          <a:effectLst>
            <a:softEdge rad="112500"/>
          </a:effectLst>
        </p:spPr>
      </p:pic>
      <p:pic>
        <p:nvPicPr>
          <p:cNvPr id="3" name="Image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559964" y="3028200"/>
            <a:ext cx="5981700" cy="3567379"/>
          </a:xfrm>
          <a:prstGeom prst="rect">
            <a:avLst/>
          </a:prstGeom>
          <a:ln>
            <a:noFill/>
          </a:ln>
          <a:effectLst>
            <a:softEdge rad="112500"/>
          </a:effectLst>
        </p:spPr>
      </p:pic>
      <p:pic>
        <p:nvPicPr>
          <p:cNvPr id="4" name="Image 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027600" y="6220920"/>
            <a:ext cx="5562600" cy="4171950"/>
          </a:xfrm>
          <a:prstGeom prst="rect">
            <a:avLst/>
          </a:prstGeom>
          <a:ln>
            <a:noFill/>
          </a:ln>
          <a:effectLst>
            <a:softEdge rad="112500"/>
          </a:effectLst>
        </p:spPr>
      </p:pic>
    </p:spTree>
    <p:extLst>
      <p:ext uri="{BB962C8B-B14F-4D97-AF65-F5344CB8AC3E}">
        <p14:creationId xmlns:p14="http://schemas.microsoft.com/office/powerpoint/2010/main" val="38005461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5013641" y="384797"/>
            <a:ext cx="546560" cy="546560"/>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7" name="TextBox 7"/>
            <p:cNvSpPr txBox="1"/>
            <p:nvPr/>
          </p:nvSpPr>
          <p:spPr>
            <a:xfrm>
              <a:off x="76200" y="28575"/>
              <a:ext cx="660400" cy="708025"/>
            </a:xfrm>
            <a:prstGeom prst="rect">
              <a:avLst/>
            </a:prstGeom>
          </p:spPr>
          <p:txBody>
            <a:bodyPr lIns="50801" tIns="50801" rIns="50801" bIns="50801" rtlCol="0" anchor="ctr"/>
            <a:lstStyle/>
            <a:p>
              <a:pPr algn="ctr">
                <a:lnSpc>
                  <a:spcPts val="2660"/>
                </a:lnSpc>
              </a:pPr>
              <a:endParaRPr/>
            </a:p>
          </p:txBody>
        </p:sp>
      </p:grpSp>
      <p:sp>
        <p:nvSpPr>
          <p:cNvPr id="60" name="TextBox 11"/>
          <p:cNvSpPr txBox="1"/>
          <p:nvPr/>
        </p:nvSpPr>
        <p:spPr>
          <a:xfrm>
            <a:off x="10072294" y="1"/>
            <a:ext cx="3416717" cy="789983"/>
          </a:xfrm>
          <a:prstGeom prst="rect">
            <a:avLst/>
          </a:prstGeom>
        </p:spPr>
        <p:txBody>
          <a:bodyPr lIns="50801" tIns="50801" rIns="50801" bIns="50801" rtlCol="0" anchor="ctr"/>
          <a:lstStyle/>
          <a:p>
            <a:pPr algn="ctr">
              <a:lnSpc>
                <a:spcPts val="2660"/>
              </a:lnSpc>
            </a:pPr>
            <a:endParaRPr/>
          </a:p>
        </p:txBody>
      </p:sp>
      <p:grpSp>
        <p:nvGrpSpPr>
          <p:cNvPr id="36" name="Groupe 35"/>
          <p:cNvGrpSpPr/>
          <p:nvPr/>
        </p:nvGrpSpPr>
        <p:grpSpPr>
          <a:xfrm>
            <a:off x="4541235" y="1079"/>
            <a:ext cx="4338183" cy="1026956"/>
            <a:chOff x="5156040" y="237243"/>
            <a:chExt cx="3319394" cy="1026956"/>
          </a:xfrm>
        </p:grpSpPr>
        <p:grpSp>
          <p:nvGrpSpPr>
            <p:cNvPr id="37" name="Group 5"/>
            <p:cNvGrpSpPr/>
            <p:nvPr/>
          </p:nvGrpSpPr>
          <p:grpSpPr>
            <a:xfrm>
              <a:off x="5156040" y="414528"/>
              <a:ext cx="1236367" cy="849671"/>
              <a:chOff x="76809" y="-526016"/>
              <a:chExt cx="1838626" cy="1263562"/>
            </a:xfrm>
          </p:grpSpPr>
          <p:sp>
            <p:nvSpPr>
              <p:cNvPr id="44" name="Freeform 6"/>
              <p:cNvSpPr/>
              <p:nvPr/>
            </p:nvSpPr>
            <p:spPr>
              <a:xfrm>
                <a:off x="1102635" y="-526016"/>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45" name="TextBox 7"/>
              <p:cNvSpPr txBox="1"/>
              <p:nvPr/>
            </p:nvSpPr>
            <p:spPr>
              <a:xfrm>
                <a:off x="76809" y="29521"/>
                <a:ext cx="660400" cy="708025"/>
              </a:xfrm>
              <a:prstGeom prst="rect">
                <a:avLst/>
              </a:prstGeom>
            </p:spPr>
            <p:txBody>
              <a:bodyPr lIns="50801" tIns="50801" rIns="50801" bIns="50801" rtlCol="0" anchor="ctr"/>
              <a:lstStyle/>
              <a:p>
                <a:pPr algn="ctr">
                  <a:lnSpc>
                    <a:spcPts val="2660"/>
                  </a:lnSpc>
                </a:pPr>
                <a:endParaRPr/>
              </a:p>
            </p:txBody>
          </p:sp>
        </p:grpSp>
        <p:sp>
          <p:nvSpPr>
            <p:cNvPr id="43" name="TextBox 4"/>
            <p:cNvSpPr txBox="1"/>
            <p:nvPr/>
          </p:nvSpPr>
          <p:spPr>
            <a:xfrm>
              <a:off x="5667634" y="237243"/>
              <a:ext cx="2807800" cy="789983"/>
            </a:xfrm>
            <a:prstGeom prst="rect">
              <a:avLst/>
            </a:prstGeom>
          </p:spPr>
          <p:txBody>
            <a:bodyPr lIns="50801" tIns="50801" rIns="50801" bIns="50801" rtlCol="0" anchor="ctr"/>
            <a:lstStyle/>
            <a:p>
              <a:pPr algn="ctr">
                <a:lnSpc>
                  <a:spcPts val="2660"/>
                </a:lnSpc>
              </a:pPr>
              <a:endParaRPr/>
            </a:p>
          </p:txBody>
        </p:sp>
      </p:grpSp>
      <p:sp>
        <p:nvSpPr>
          <p:cNvPr id="135" name="Rectangle 134"/>
          <p:cNvSpPr/>
          <p:nvPr/>
        </p:nvSpPr>
        <p:spPr>
          <a:xfrm>
            <a:off x="355590" y="2063203"/>
            <a:ext cx="17047656" cy="769441"/>
          </a:xfrm>
          <a:prstGeom prst="rect">
            <a:avLst/>
          </a:prstGeom>
        </p:spPr>
        <p:txBody>
          <a:bodyPr wrap="square">
            <a:spAutoFit/>
          </a:bodyPr>
          <a:lstStyle/>
          <a:p>
            <a:pPr algn="ctr"/>
            <a:r>
              <a:rPr lang="fr-FR" sz="4400" b="1" spc="905" dirty="0">
                <a:solidFill>
                  <a:schemeClr val="accent3">
                    <a:lumMod val="75000"/>
                  </a:schemeClr>
                </a:solidFill>
                <a:latin typeface="Times New Roman" panose="02020603050405020304" pitchFamily="18" charset="0"/>
                <a:ea typeface="Tahoma" panose="020B0604030504040204" pitchFamily="34" charset="0"/>
                <a:cs typeface="Times New Roman" panose="02020603050405020304" pitchFamily="18" charset="0"/>
                <a:sym typeface="TT Hoves"/>
              </a:rPr>
              <a:t>Conclusion</a:t>
            </a:r>
            <a:endParaRPr lang="en-US" sz="4400" spc="905" dirty="0">
              <a:solidFill>
                <a:srgbClr val="C00000"/>
              </a:solidFill>
              <a:latin typeface="Times New Roman" panose="02020603050405020304" pitchFamily="18" charset="0"/>
              <a:ea typeface="Tahoma" panose="020B0604030504040204" pitchFamily="34" charset="0"/>
              <a:cs typeface="Times New Roman" panose="02020603050405020304" pitchFamily="18" charset="0"/>
              <a:sym typeface="TT Hoves"/>
            </a:endParaRPr>
          </a:p>
        </p:txBody>
      </p:sp>
      <p:grpSp>
        <p:nvGrpSpPr>
          <p:cNvPr id="21" name="Groupe 20"/>
          <p:cNvGrpSpPr/>
          <p:nvPr/>
        </p:nvGrpSpPr>
        <p:grpSpPr>
          <a:xfrm>
            <a:off x="1043284" y="0"/>
            <a:ext cx="16498380" cy="2869287"/>
            <a:chOff x="1005184" y="-8585"/>
            <a:chExt cx="16498380" cy="2869287"/>
          </a:xfrm>
        </p:grpSpPr>
        <p:grpSp>
          <p:nvGrpSpPr>
            <p:cNvPr id="22" name="Groupe 21"/>
            <p:cNvGrpSpPr/>
            <p:nvPr/>
          </p:nvGrpSpPr>
          <p:grpSpPr>
            <a:xfrm>
              <a:off x="1005184" y="47707"/>
              <a:ext cx="16498380" cy="2812995"/>
              <a:chOff x="1043284" y="47707"/>
              <a:chExt cx="16498380" cy="2812995"/>
            </a:xfrm>
          </p:grpSpPr>
          <p:grpSp>
            <p:nvGrpSpPr>
              <p:cNvPr id="24" name="Groupe 23"/>
              <p:cNvGrpSpPr/>
              <p:nvPr/>
            </p:nvGrpSpPr>
            <p:grpSpPr>
              <a:xfrm>
                <a:off x="1043284" y="339065"/>
                <a:ext cx="16498380" cy="1933648"/>
                <a:chOff x="1141246" y="268406"/>
                <a:chExt cx="16498380" cy="1933648"/>
              </a:xfrm>
            </p:grpSpPr>
            <p:pic>
              <p:nvPicPr>
                <p:cNvPr id="26" name="Image 2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246" y="294975"/>
                  <a:ext cx="1907079" cy="1907079"/>
                </a:xfrm>
                <a:prstGeom prst="rect">
                  <a:avLst/>
                </a:prstGeom>
                <a:ln w="57150">
                  <a:noFill/>
                </a:ln>
              </p:spPr>
            </p:pic>
            <p:pic>
              <p:nvPicPr>
                <p:cNvPr id="27" name="Image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89093" y="268406"/>
                  <a:ext cx="1651260" cy="1651260"/>
                </a:xfrm>
                <a:prstGeom prst="rect">
                  <a:avLst/>
                </a:prstGeom>
                <a:ln>
                  <a:noFill/>
                </a:ln>
              </p:spPr>
            </p:pic>
            <p:pic>
              <p:nvPicPr>
                <p:cNvPr id="28" name="Image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90816" y="270856"/>
                  <a:ext cx="1648810" cy="1648810"/>
                </a:xfrm>
                <a:prstGeom prst="rect">
                  <a:avLst/>
                </a:prstGeom>
                <a:ln w="38100">
                  <a:solidFill>
                    <a:schemeClr val="tx2">
                      <a:lumMod val="60000"/>
                      <a:lumOff val="40000"/>
                    </a:schemeClr>
                  </a:solidFill>
                </a:ln>
              </p:spPr>
            </p:pic>
          </p:grpSp>
          <p:pic>
            <p:nvPicPr>
              <p:cNvPr id="25" name="Image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780650" y="47707"/>
                <a:ext cx="2809550" cy="2812995"/>
              </a:xfrm>
              <a:prstGeom prst="rect">
                <a:avLst/>
              </a:prstGeom>
              <a:ln w="38100">
                <a:noFill/>
              </a:ln>
            </p:spPr>
          </p:pic>
        </p:grpSp>
        <p:pic>
          <p:nvPicPr>
            <p:cNvPr id="23" name="Image 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86700" y="-8585"/>
              <a:ext cx="3073440" cy="2769945"/>
            </a:xfrm>
            <a:prstGeom prst="rect">
              <a:avLst/>
            </a:prstGeom>
            <a:ln w="38100">
              <a:noFill/>
            </a:ln>
          </p:spPr>
        </p:pic>
      </p:grpSp>
      <p:sp>
        <p:nvSpPr>
          <p:cNvPr id="2" name="ZoneTexte 1"/>
          <p:cNvSpPr txBox="1"/>
          <p:nvPr/>
        </p:nvSpPr>
        <p:spPr>
          <a:xfrm>
            <a:off x="762000" y="3848100"/>
            <a:ext cx="15955259" cy="4031873"/>
          </a:xfrm>
          <a:prstGeom prst="rect">
            <a:avLst/>
          </a:prstGeom>
          <a:noFill/>
        </p:spPr>
        <p:txBody>
          <a:bodyPr wrap="square" rtlCol="0">
            <a:spAutoFit/>
          </a:bodyPr>
          <a:lstStyle/>
          <a:p>
            <a:pPr algn="just"/>
            <a:r>
              <a:rPr lang="fr-CM" sz="3200" dirty="0" smtClean="0">
                <a:latin typeface="Times New Roman" panose="02020603050405020304" pitchFamily="18" charset="0"/>
                <a:cs typeface="Times New Roman" panose="02020603050405020304" pitchFamily="18" charset="0"/>
              </a:rPr>
              <a:t>Au terme des trois jours de formation, </a:t>
            </a:r>
          </a:p>
          <a:p>
            <a:pPr marL="457200" indent="-457200" algn="just">
              <a:buFontTx/>
              <a:buChar char="-"/>
            </a:pPr>
            <a:r>
              <a:rPr lang="fr-CM" sz="3200" dirty="0" smtClean="0">
                <a:solidFill>
                  <a:srgbClr val="FF0000"/>
                </a:solidFill>
                <a:latin typeface="Times New Roman" panose="02020603050405020304" pitchFamily="18" charset="0"/>
                <a:cs typeface="Times New Roman" panose="02020603050405020304" pitchFamily="18" charset="0"/>
              </a:rPr>
              <a:t>77 cultivateurs </a:t>
            </a:r>
            <a:r>
              <a:rPr lang="fr-CM" sz="3200" dirty="0" smtClean="0">
                <a:latin typeface="Times New Roman" panose="02020603050405020304" pitchFamily="18" charset="0"/>
                <a:cs typeface="Times New Roman" panose="02020603050405020304" pitchFamily="18" charset="0"/>
              </a:rPr>
              <a:t>répartis dans les localités de SEPPE, NDOKOK et SONGBASSONG ont été formés sur la production d’engrais liquide complet, de microorganisme efficace, de  </a:t>
            </a:r>
            <a:r>
              <a:rPr lang="fr-CM" sz="3200" dirty="0" err="1" smtClean="0">
                <a:latin typeface="Times New Roman" panose="02020603050405020304" pitchFamily="18" charset="0"/>
                <a:cs typeface="Times New Roman" panose="02020603050405020304" pitchFamily="18" charset="0"/>
              </a:rPr>
              <a:t>biopesticide</a:t>
            </a:r>
            <a:r>
              <a:rPr lang="fr-CM" sz="3200" dirty="0" smtClean="0">
                <a:latin typeface="Times New Roman" panose="02020603050405020304" pitchFamily="18" charset="0"/>
                <a:cs typeface="Times New Roman" panose="02020603050405020304" pitchFamily="18" charset="0"/>
              </a:rPr>
              <a:t> </a:t>
            </a:r>
          </a:p>
          <a:p>
            <a:pPr marL="457200" indent="-457200" algn="just">
              <a:buFontTx/>
              <a:buChar char="-"/>
            </a:pPr>
            <a:r>
              <a:rPr lang="fr-CM" sz="3200" dirty="0" smtClean="0">
                <a:solidFill>
                  <a:srgbClr val="FF0000"/>
                </a:solidFill>
                <a:latin typeface="Times New Roman" panose="02020603050405020304" pitchFamily="18" charset="0"/>
                <a:cs typeface="Times New Roman" panose="02020603050405020304" pitchFamily="18" charset="0"/>
              </a:rPr>
              <a:t>65 litres </a:t>
            </a:r>
            <a:r>
              <a:rPr lang="fr-CM" sz="3200" dirty="0" smtClean="0">
                <a:latin typeface="Times New Roman" panose="02020603050405020304" pitchFamily="18" charset="0"/>
                <a:cs typeface="Times New Roman" panose="02020603050405020304" pitchFamily="18" charset="0"/>
              </a:rPr>
              <a:t>d’engrais complet produits au total</a:t>
            </a:r>
          </a:p>
          <a:p>
            <a:pPr marL="457200" indent="-457200" algn="just">
              <a:buFontTx/>
              <a:buChar char="-"/>
            </a:pPr>
            <a:r>
              <a:rPr lang="fr-CM" sz="3200" dirty="0" smtClean="0">
                <a:solidFill>
                  <a:srgbClr val="FF0000"/>
                </a:solidFill>
                <a:latin typeface="Times New Roman" panose="02020603050405020304" pitchFamily="18" charset="0"/>
                <a:cs typeface="Times New Roman" panose="02020603050405020304" pitchFamily="18" charset="0"/>
              </a:rPr>
              <a:t>60 litres </a:t>
            </a:r>
            <a:r>
              <a:rPr lang="fr-CM" sz="3200" dirty="0" smtClean="0">
                <a:latin typeface="Times New Roman" panose="02020603050405020304" pitchFamily="18" charset="0"/>
                <a:cs typeface="Times New Roman" panose="02020603050405020304" pitchFamily="18" charset="0"/>
              </a:rPr>
              <a:t>de microorganismes efficaces produits au total</a:t>
            </a:r>
          </a:p>
          <a:p>
            <a:pPr marL="457200" indent="-457200" algn="just">
              <a:buFontTx/>
              <a:buChar char="-"/>
            </a:pPr>
            <a:r>
              <a:rPr lang="fr-CM" sz="3200" dirty="0" smtClean="0">
                <a:solidFill>
                  <a:srgbClr val="FF0000"/>
                </a:solidFill>
                <a:latin typeface="Times New Roman" panose="02020603050405020304" pitchFamily="18" charset="0"/>
                <a:cs typeface="Times New Roman" panose="02020603050405020304" pitchFamily="18" charset="0"/>
              </a:rPr>
              <a:t>50 litres </a:t>
            </a:r>
            <a:r>
              <a:rPr lang="fr-CM" sz="3200" dirty="0" smtClean="0">
                <a:latin typeface="Times New Roman" panose="02020603050405020304" pitchFamily="18" charset="0"/>
                <a:cs typeface="Times New Roman" panose="02020603050405020304" pitchFamily="18" charset="0"/>
              </a:rPr>
              <a:t>de </a:t>
            </a:r>
            <a:r>
              <a:rPr lang="fr-CM" sz="3200" dirty="0" err="1" smtClean="0">
                <a:latin typeface="Times New Roman" panose="02020603050405020304" pitchFamily="18" charset="0"/>
                <a:cs typeface="Times New Roman" panose="02020603050405020304" pitchFamily="18" charset="0"/>
              </a:rPr>
              <a:t>biopesticides</a:t>
            </a:r>
            <a:r>
              <a:rPr lang="fr-CM" sz="3200" dirty="0" smtClean="0">
                <a:latin typeface="Times New Roman" panose="02020603050405020304" pitchFamily="18" charset="0"/>
                <a:cs typeface="Times New Roman" panose="02020603050405020304" pitchFamily="18" charset="0"/>
              </a:rPr>
              <a:t> produits au total</a:t>
            </a:r>
          </a:p>
          <a:p>
            <a:pPr algn="just"/>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27048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8167</TotalTime>
  <Words>746</Words>
  <Application>Microsoft Office PowerPoint</Application>
  <PresentationFormat>Personnalisé</PresentationFormat>
  <Paragraphs>133</Paragraphs>
  <Slides>14</Slides>
  <Notes>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14</vt:i4>
      </vt:variant>
    </vt:vector>
  </HeadingPairs>
  <TitlesOfParts>
    <vt:vector size="23" baseType="lpstr">
      <vt:lpstr>Calibri</vt:lpstr>
      <vt:lpstr>Wingdings</vt:lpstr>
      <vt:lpstr>Bell MT</vt:lpstr>
      <vt:lpstr>Tahoma</vt:lpstr>
      <vt:lpstr>TT Hoves Bold</vt:lpstr>
      <vt:lpstr>Times New Roman</vt:lpstr>
      <vt:lpstr>Arial</vt:lpstr>
      <vt:lpstr>TT Hoves</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@reallygreatsite</dc:title>
  <dc:creator>btsogo</dc:creator>
  <cp:lastModifiedBy>Awona.S</cp:lastModifiedBy>
  <cp:revision>322</cp:revision>
  <dcterms:created xsi:type="dcterms:W3CDTF">2006-08-16T00:00:00Z</dcterms:created>
  <dcterms:modified xsi:type="dcterms:W3CDTF">2026-08-26T11:50:02Z</dcterms:modified>
  <dc:identifier>DAG-aSHXe84</dc:identifier>
</cp:coreProperties>
</file>